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5" r:id="rId3"/>
    <p:sldId id="304" r:id="rId4"/>
    <p:sldId id="260" r:id="rId5"/>
    <p:sldId id="258" r:id="rId6"/>
    <p:sldId id="288" r:id="rId7"/>
    <p:sldId id="259" r:id="rId8"/>
    <p:sldId id="261" r:id="rId9"/>
    <p:sldId id="262" r:id="rId10"/>
    <p:sldId id="289" r:id="rId11"/>
    <p:sldId id="265" r:id="rId12"/>
    <p:sldId id="266" r:id="rId13"/>
    <p:sldId id="268" r:id="rId14"/>
    <p:sldId id="269" r:id="rId15"/>
    <p:sldId id="270" r:id="rId16"/>
    <p:sldId id="290" r:id="rId17"/>
    <p:sldId id="271" r:id="rId18"/>
    <p:sldId id="292" r:id="rId19"/>
    <p:sldId id="291" r:id="rId20"/>
    <p:sldId id="293" r:id="rId21"/>
    <p:sldId id="272" r:id="rId22"/>
    <p:sldId id="294" r:id="rId23"/>
    <p:sldId id="296" r:id="rId24"/>
    <p:sldId id="295" r:id="rId25"/>
    <p:sldId id="299" r:id="rId26"/>
    <p:sldId id="273" r:id="rId27"/>
    <p:sldId id="297" r:id="rId28"/>
    <p:sldId id="300" r:id="rId29"/>
    <p:sldId id="301" r:id="rId30"/>
    <p:sldId id="302" r:id="rId31"/>
    <p:sldId id="298" r:id="rId32"/>
    <p:sldId id="275" r:id="rId33"/>
    <p:sldId id="274" r:id="rId34"/>
    <p:sldId id="277" r:id="rId35"/>
    <p:sldId id="303" r:id="rId36"/>
    <p:sldId id="281" r:id="rId37"/>
    <p:sldId id="285" r:id="rId38"/>
    <p:sldId id="283" r:id="rId39"/>
    <p:sldId id="28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C2E50-71CA-1251-54E3-D14F8DFE1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2B020-2C18-66C6-A9EE-1B1344A0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F690-9C46-F65B-AA21-4438B9EDD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CDCD5-6687-3DF4-12B5-B647CE24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4989-370C-2502-A407-A7F63EBA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9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DF79-954F-B415-D7E8-DC708E3C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DAD10-98F8-483D-0C7A-CDA8911E7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EF18D-4D65-7566-934A-10BA2B07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620AE-4761-7528-B3A6-BAC4A367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3FE7A-9FA7-6CF7-5793-E5E58A06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24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C17DA-EEE8-032A-E112-CD9E6AA69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BE415-5ABD-CE8C-0FE9-D86795371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B1DA7-968A-42CB-F2E3-E83889BC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592E4-BC16-844D-3B85-7CDBA7B6F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A7A1-2EC4-4A04-671E-DA7205C9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35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622B-6677-1AE7-C3CE-1885D290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5E9DC-2CE4-B6E2-6301-D75DA558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8A01C-0E02-6D5B-9BBD-6E6EF0E3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14DF0-E5FC-8A1E-2029-CB48706A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AACF-C175-30D2-3622-4EF482FA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logo with a circular design&#10;&#10;AI-generated content may be incorrect.">
            <a:extLst>
              <a:ext uri="{FF2B5EF4-FFF2-40B4-BE49-F238E27FC236}">
                <a16:creationId xmlns:a16="http://schemas.microsoft.com/office/drawing/2014/main" id="{8DF8FB0E-6337-320F-C658-6B6133CB6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453" y="6055743"/>
            <a:ext cx="1762695" cy="8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84FD-945B-D1D2-BF39-56E7E238F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1C216-8983-C95D-2FA5-58BA1F381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8ED0-ACA2-61A0-9B38-78CCB670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A9AE5-6F8C-2DA9-4645-96552DC0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569A-B0DF-8F34-8A9A-846C54AF1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3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75323-83CB-DB9A-DA8A-B4CD62BD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D26B8-00DD-13DE-BC6F-14AD883FB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9A07F-7D41-5FE2-96BD-A89582389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886DE-0316-848C-845E-85A5B7E5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6BB64-419B-3D26-6CEB-9EB52D91E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20EB9-9AF0-6CC9-454E-74683382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2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A1D08-5E27-988D-9553-6D0C9C68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6A3BF-4397-9923-5CB5-2459147D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0507-D585-2483-8D9C-BDBB85116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E7160-1F2C-6C05-304F-D5007983A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ABDBB-D2A0-3BFD-4952-90FBFB3E3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0F9FB-D6D5-9B16-B066-752DD218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BFC796-1E18-B996-2F27-BFAC44CF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22EE1-2F3C-225D-2F9A-B45DBB78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1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0077-ACAA-92DC-E69E-A052ED19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A33729-9506-7AA3-EEF0-A151A91A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585B9-6B66-5CDA-3FD7-E2AD3B0E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303F2-F5D3-CFEC-82DF-4ECAA08A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7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1D435-4292-D695-9B68-2F8C6D1D3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9AD738-4A79-0892-C64E-63C173E31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C42E4-2117-886F-5BFF-66069032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3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5DF4-4775-974B-3666-28AAA15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48CE0-ED24-18FA-6DD8-555713155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10A6-5326-844E-4953-05D62139E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401F6-1947-1377-7EC8-96130BCC5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1563E-E516-A649-CD2F-4DCFD7B8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AFE2F-C890-43D4-7153-10E6A30CF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76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1E51-3295-44CD-00D3-E64E50ED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DAEC0-E276-D925-1CBF-F39466F86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69899-21EB-29C4-F7DD-0420BD4D7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4D2146-3E9B-F95F-626A-864D1179B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67EB8-5768-9169-60A4-139A20CAC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8ABB6-AC9D-A146-1FBD-4D7722AA2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2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876BE6-F426-2F79-7798-5F1EF957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369AF-2EF7-87D0-8DF6-7DCA0DF4E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C1EE-C661-35EF-2259-86D458F48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098C47-B3FE-4919-87F3-7FA232BFE9EF}" type="datetimeFigureOut">
              <a:rPr lang="en-IN" smtClean="0"/>
              <a:t>02-11-2025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22AF7-D1AF-791E-11D1-2110D4D8C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1F07-3D73-1DB4-4024-79AC7F928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25C50E-E898-4679-A023-1FDBEB9133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68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viedb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white background with red and black text">
            <a:extLst>
              <a:ext uri="{FF2B5EF4-FFF2-40B4-BE49-F238E27FC236}">
                <a16:creationId xmlns:a16="http://schemas.microsoft.com/office/drawing/2014/main" id="{BF1D2590-442A-2159-67A8-A28C06FD1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"/>
          <a:stretch>
            <a:fillRect/>
          </a:stretch>
        </p:blipFill>
        <p:spPr>
          <a:xfrm>
            <a:off x="21" y="635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0E96-BFD3-9BD1-9B92-393DD266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0" y="3835376"/>
            <a:ext cx="10731500" cy="66653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IN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Netflix Content Acquisition Strategy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E40A0-AD93-B578-28DE-B34195B19FE5}"/>
              </a:ext>
            </a:extLst>
          </p:cNvPr>
          <p:cNvSpPr txBox="1"/>
          <p:nvPr/>
        </p:nvSpPr>
        <p:spPr>
          <a:xfrm>
            <a:off x="4446638" y="3097451"/>
            <a:ext cx="30019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EDA Project On</a:t>
            </a:r>
            <a:br>
              <a:rPr lang="en-US" dirty="0"/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CEC3A1-CB36-72A1-D749-3216229ED914}"/>
              </a:ext>
            </a:extLst>
          </p:cNvPr>
          <p:cNvSpPr txBox="1"/>
          <p:nvPr/>
        </p:nvSpPr>
        <p:spPr>
          <a:xfrm>
            <a:off x="7725190" y="4501913"/>
            <a:ext cx="3415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Presented by :</a:t>
            </a:r>
            <a:r>
              <a:rPr lang="en-US" dirty="0"/>
              <a:t> 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RAVINDRA NADH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CHANDU NAYAK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 no           :  403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INNOMATICS RESEARCH LABS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DISUKHNAGAR BRANCH</a:t>
            </a:r>
            <a:endParaRPr lang="en-IN" b="1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444960-4D3F-9198-02ED-98813B9E5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54" y="848084"/>
            <a:ext cx="9996873" cy="563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4CEFC4-D0CC-9301-1E9C-D7E3D5EA9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06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Raw Data Set: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C006B-FA2C-B78A-1FA7-69932DED47BC}"/>
              </a:ext>
            </a:extLst>
          </p:cNvPr>
          <p:cNvSpPr txBox="1"/>
          <p:nvPr/>
        </p:nvSpPr>
        <p:spPr>
          <a:xfrm>
            <a:off x="660400" y="265430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9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EE5B-04F7-CFC0-C158-783ADF53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dirty="0">
                <a:solidFill>
                  <a:srgbClr val="FF0000"/>
                </a:solidFill>
              </a:rPr>
              <a:t>Data Quality Issues Identified 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92B6C-F001-C7AF-CB94-1D00778A9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89425"/>
          </a:xfrm>
        </p:spPr>
        <p:txBody>
          <a:bodyPr>
            <a:normAutofit/>
          </a:bodyPr>
          <a:lstStyle/>
          <a:p>
            <a:r>
              <a:rPr lang="en-IN" sz="2000" dirty="0"/>
              <a:t>Overview: 0.23% missing</a:t>
            </a:r>
          </a:p>
          <a:p>
            <a:r>
              <a:rPr lang="en-IN" sz="2000" dirty="0"/>
              <a:t>Poster/backdrop paths: &lt;1% missing</a:t>
            </a:r>
          </a:p>
          <a:p>
            <a:r>
              <a:rPr lang="en-IN" sz="2000" dirty="0"/>
              <a:t>Duplicates: 12 duplicate entries found</a:t>
            </a:r>
          </a:p>
          <a:p>
            <a:r>
              <a:rPr lang="en-IN" sz="2000" dirty="0"/>
              <a:t>Data Type Issues: Dates stored as strings, genres as encoded IDs</a:t>
            </a:r>
          </a:p>
          <a:p>
            <a:r>
              <a:rPr lang="en-IN" sz="2000" dirty="0"/>
              <a:t>Language Codes: 44 different language codes needed standardization</a:t>
            </a:r>
          </a:p>
          <a:p>
            <a:r>
              <a:rPr lang="en-IN" sz="2000" dirty="0"/>
              <a:t>New columns needs to be derived from existing data </a:t>
            </a:r>
          </a:p>
        </p:txBody>
      </p:sp>
    </p:spTree>
    <p:extLst>
      <p:ext uri="{BB962C8B-B14F-4D97-AF65-F5344CB8AC3E}">
        <p14:creationId xmlns:p14="http://schemas.microsoft.com/office/powerpoint/2010/main" val="39116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273F-3B46-1BC1-3C6D-7FA7D564F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327025"/>
            <a:ext cx="10515600" cy="1325563"/>
          </a:xfrm>
        </p:spPr>
        <p:txBody>
          <a:bodyPr/>
          <a:lstStyle/>
          <a:p>
            <a:r>
              <a:rPr lang="en-IN" sz="4000" b="1" dirty="0">
                <a:solidFill>
                  <a:srgbClr val="FF0000"/>
                </a:solidFill>
              </a:rPr>
              <a:t>Data Cleaning 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F62A-A10E-7107-AC92-C71E1E809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165224"/>
            <a:ext cx="10515600" cy="5514975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Columns Dropped:</a:t>
            </a:r>
          </a:p>
          <a:p>
            <a:pPr lvl="1"/>
            <a:r>
              <a:rPr lang="en-IN" sz="4500" dirty="0"/>
              <a:t>Removed: </a:t>
            </a:r>
            <a:r>
              <a:rPr lang="en-IN" sz="4500" dirty="0" err="1"/>
              <a:t>original_title</a:t>
            </a:r>
            <a:r>
              <a:rPr lang="en-IN" sz="4500" dirty="0"/>
              <a:t>, overview, adult, video, </a:t>
            </a:r>
            <a:r>
              <a:rPr lang="en-IN" sz="4500" dirty="0" err="1"/>
              <a:t>poster_path</a:t>
            </a:r>
            <a:r>
              <a:rPr lang="en-IN" sz="4500" dirty="0"/>
              <a:t>, </a:t>
            </a:r>
            <a:r>
              <a:rPr lang="en-IN" sz="4500" dirty="0" err="1"/>
              <a:t>backdrop_path</a:t>
            </a:r>
            <a:r>
              <a:rPr lang="en-IN" sz="4500" dirty="0"/>
              <a:t>, </a:t>
            </a:r>
            <a:r>
              <a:rPr lang="en-IN" sz="4500" dirty="0" err="1"/>
              <a:t>scraped_date</a:t>
            </a:r>
            <a:endParaRPr lang="en-IN" sz="4500" dirty="0"/>
          </a:p>
          <a:p>
            <a:pPr lvl="1"/>
            <a:r>
              <a:rPr lang="en-IN" sz="4500" dirty="0"/>
              <a:t>Reason: Not relevant for content performance 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Duplicate Removal: 10 duplicate records removed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Final Dataset: 3,990 unique titles with 9 core columns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Language Standardization:</a:t>
            </a:r>
          </a:p>
          <a:p>
            <a:pPr lvl="1"/>
            <a:r>
              <a:rPr lang="en-IN" sz="4500" dirty="0"/>
              <a:t>Converted 44 language codes to full names (e.g., '</a:t>
            </a:r>
            <a:r>
              <a:rPr lang="en-IN" sz="4500" dirty="0" err="1"/>
              <a:t>en</a:t>
            </a:r>
            <a:r>
              <a:rPr lang="en-IN" sz="4500" dirty="0"/>
              <a:t>' → 'English')</a:t>
            </a:r>
          </a:p>
          <a:p>
            <a:pPr lvl="1"/>
            <a:r>
              <a:rPr lang="en-IN" sz="4500" dirty="0"/>
              <a:t>Created </a:t>
            </a:r>
            <a:r>
              <a:rPr lang="en-IN" sz="4500" dirty="0" err="1"/>
              <a:t>language_grouped</a:t>
            </a:r>
            <a:r>
              <a:rPr lang="en-IN" sz="4500" dirty="0"/>
              <a:t>: Top 6 languages + 'Other' category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Date Processing:</a:t>
            </a:r>
          </a:p>
          <a:p>
            <a:pPr lvl="1"/>
            <a:r>
              <a:rPr lang="en-IN" sz="4500" dirty="0"/>
              <a:t>Converted </a:t>
            </a:r>
            <a:r>
              <a:rPr lang="en-IN" sz="4500" dirty="0" err="1"/>
              <a:t>release_date</a:t>
            </a:r>
            <a:r>
              <a:rPr lang="en-IN" sz="4500" dirty="0"/>
              <a:t> from string to datetime format</a:t>
            </a:r>
          </a:p>
          <a:p>
            <a:pPr lvl="1"/>
            <a:r>
              <a:rPr lang="en-IN" sz="4500" dirty="0"/>
              <a:t>Extracted </a:t>
            </a:r>
            <a:r>
              <a:rPr lang="en-IN" sz="4500" dirty="0" err="1"/>
              <a:t>release_year</a:t>
            </a:r>
            <a:r>
              <a:rPr lang="en-IN" sz="4500" dirty="0"/>
              <a:t> for temporal analysis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Genre Transformation:</a:t>
            </a:r>
          </a:p>
          <a:p>
            <a:pPr lvl="1"/>
            <a:r>
              <a:rPr lang="en-IN" sz="4500" dirty="0"/>
              <a:t>Mapped 27 genre IDs to readable names (28 → "Action", 18 → "Drama")</a:t>
            </a:r>
          </a:p>
          <a:p>
            <a:pPr lvl="1"/>
            <a:r>
              <a:rPr lang="en-IN" sz="4500" dirty="0"/>
              <a:t>Extracted </a:t>
            </a:r>
            <a:r>
              <a:rPr lang="en-IN" sz="4500" dirty="0" err="1"/>
              <a:t>primary_genre</a:t>
            </a:r>
            <a:r>
              <a:rPr lang="en-IN" sz="4500" dirty="0"/>
              <a:t> from multi-genre titles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4500" dirty="0"/>
              <a:t>Column Renaming for Clarity:</a:t>
            </a:r>
          </a:p>
          <a:p>
            <a:pPr lvl="1"/>
            <a:r>
              <a:rPr lang="en-IN" sz="4500" dirty="0" err="1"/>
              <a:t>tmdb_id</a:t>
            </a:r>
            <a:r>
              <a:rPr lang="en-IN" sz="4500" dirty="0"/>
              <a:t> → id</a:t>
            </a:r>
          </a:p>
          <a:p>
            <a:pPr lvl="1"/>
            <a:r>
              <a:rPr lang="en-IN" sz="4500" dirty="0" err="1"/>
              <a:t>vote_average</a:t>
            </a:r>
            <a:r>
              <a:rPr lang="en-IN" sz="4500" dirty="0"/>
              <a:t> → rating</a:t>
            </a:r>
          </a:p>
          <a:p>
            <a:pPr lvl="1"/>
            <a:r>
              <a:rPr lang="en-IN" sz="4500" dirty="0" err="1"/>
              <a:t>vote_count</a:t>
            </a:r>
            <a:r>
              <a:rPr lang="en-IN" sz="4500" dirty="0"/>
              <a:t> → </a:t>
            </a:r>
            <a:r>
              <a:rPr lang="en-IN" sz="4500" dirty="0" err="1"/>
              <a:t>num_votes</a:t>
            </a:r>
            <a:endParaRPr lang="en-IN" sz="4500" dirty="0"/>
          </a:p>
          <a:p>
            <a:pPr lvl="1"/>
            <a:r>
              <a:rPr lang="en-IN" sz="4500" dirty="0" err="1"/>
              <a:t>original_language</a:t>
            </a:r>
            <a:r>
              <a:rPr lang="en-IN" sz="4500" dirty="0"/>
              <a:t> → language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CD166-95C5-4D19-469B-EB95C93855BE}"/>
              </a:ext>
            </a:extLst>
          </p:cNvPr>
          <p:cNvSpPr txBox="1"/>
          <p:nvPr/>
        </p:nvSpPr>
        <p:spPr>
          <a:xfrm>
            <a:off x="4121150" y="5276850"/>
            <a:ext cx="3797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content_type</a:t>
            </a:r>
            <a:r>
              <a:rPr lang="en-IN" dirty="0"/>
              <a:t> →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popularity→ </a:t>
            </a:r>
            <a:r>
              <a:rPr lang="en-IN" dirty="0" err="1"/>
              <a:t>popularity_score</a:t>
            </a:r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EEDD2-46D0-5A3F-6513-D11733B1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808" y="1824303"/>
            <a:ext cx="3797899" cy="41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56FF-17E7-F0C1-082F-DB5FCC46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5937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Feature Engineering - New Metrics Created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E08FF-8AC1-12E2-3266-0217462C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508125"/>
            <a:ext cx="10515600" cy="4351338"/>
          </a:xfrm>
        </p:spPr>
        <p:txBody>
          <a:bodyPr>
            <a:normAutofit/>
          </a:bodyPr>
          <a:lstStyle/>
          <a:p>
            <a:r>
              <a:rPr lang="en-IN" sz="1900" dirty="0" err="1"/>
              <a:t>rating_category</a:t>
            </a:r>
            <a:r>
              <a:rPr lang="en-IN" sz="1900" dirty="0"/>
              <a:t>: Poor (&lt;5) | Average (5-6.5) | Good (6.5-8) | Excellent (8-10)</a:t>
            </a:r>
          </a:p>
          <a:p>
            <a:r>
              <a:rPr lang="en-IN" sz="1900" dirty="0" err="1"/>
              <a:t>popularity_category</a:t>
            </a:r>
            <a:r>
              <a:rPr lang="en-IN" sz="1900" dirty="0"/>
              <a:t>: Low | Medium | High | Very High (quartile-based)</a:t>
            </a:r>
          </a:p>
          <a:p>
            <a:r>
              <a:rPr lang="en-IN" sz="1900" dirty="0" err="1"/>
              <a:t>engagement_score</a:t>
            </a:r>
            <a:r>
              <a:rPr lang="en-IN" sz="1900" dirty="0"/>
              <a:t>: rating × log(</a:t>
            </a:r>
            <a:r>
              <a:rPr lang="en-IN" sz="1900" dirty="0" err="1"/>
              <a:t>num_votes</a:t>
            </a:r>
            <a:r>
              <a:rPr lang="en-IN" sz="1900" dirty="0"/>
              <a:t> + 1) — measures true audience impact</a:t>
            </a:r>
          </a:p>
          <a:p>
            <a:r>
              <a:rPr lang="en-IN" sz="1900" dirty="0" err="1"/>
              <a:t>vote_reliability</a:t>
            </a:r>
            <a:r>
              <a:rPr lang="en-IN" sz="1900" dirty="0"/>
              <a:t>: Low (&lt;100) | Medium (100-1000) | High (1000-5000) | Very High (&gt;5000)</a:t>
            </a:r>
          </a:p>
          <a:p>
            <a:r>
              <a:rPr lang="en-IN" sz="1900" dirty="0" err="1"/>
              <a:t>primary_genre</a:t>
            </a:r>
            <a:r>
              <a:rPr lang="en-IN" sz="1900" dirty="0"/>
              <a:t>: First genre from multi-genre titles</a:t>
            </a:r>
          </a:p>
          <a:p>
            <a:r>
              <a:rPr lang="en-IN" sz="1900" dirty="0" err="1"/>
              <a:t>language_grouped</a:t>
            </a:r>
            <a:r>
              <a:rPr lang="en-IN" sz="1900" dirty="0"/>
              <a:t>: English, Korean, Spanish, French, Hindi, Japanese, Other</a:t>
            </a:r>
          </a:p>
          <a:p>
            <a:r>
              <a:rPr lang="en-US" sz="1900" dirty="0" err="1"/>
              <a:t>recent_release</a:t>
            </a:r>
            <a:r>
              <a:rPr lang="en-US" sz="1900" dirty="0"/>
              <a:t>: Boolean flag for content released in last 3 years (2022-2025)</a:t>
            </a:r>
          </a:p>
          <a:p>
            <a:r>
              <a:rPr lang="en-US" sz="1900" dirty="0" err="1"/>
              <a:t>is_hit</a:t>
            </a:r>
            <a:r>
              <a:rPr lang="en-US" sz="1900" dirty="0"/>
              <a:t>: Binary classification</a:t>
            </a:r>
          </a:p>
          <a:p>
            <a:pPr lvl="1"/>
            <a:r>
              <a:rPr lang="en-US" sz="1900" dirty="0"/>
              <a:t>Criteria: rating ≥ 7.5 AND </a:t>
            </a:r>
            <a:r>
              <a:rPr lang="en-US" sz="1900" dirty="0" err="1"/>
              <a:t>num_votes</a:t>
            </a:r>
            <a:r>
              <a:rPr lang="en-US" sz="1900" dirty="0"/>
              <a:t> &gt; 1000</a:t>
            </a:r>
          </a:p>
          <a:p>
            <a:pPr lvl="1"/>
            <a:r>
              <a:rPr lang="en-US" sz="1900" dirty="0"/>
              <a:t>Represents commercially successful content</a:t>
            </a:r>
          </a:p>
          <a:p>
            <a:pPr lvl="1"/>
            <a:r>
              <a:rPr lang="en-US" sz="1900" dirty="0"/>
              <a:t>Result: 5.7% of titles are hits (227/3,990)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833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DF75-6452-7F66-1336-B1142E1E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500062"/>
            <a:ext cx="10515600" cy="1325563"/>
          </a:xfrm>
        </p:spPr>
        <p:txBody>
          <a:bodyPr/>
          <a:lstStyle/>
          <a:p>
            <a:r>
              <a:rPr lang="en-IN" sz="4000" b="1" dirty="0">
                <a:solidFill>
                  <a:srgbClr val="FF0000"/>
                </a:solidFill>
              </a:rPr>
              <a:t>Outlier Analysis :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A3A53-784A-F3B1-E9E1-7070A7A9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571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Approach: Used IQR method and boxplots for numerical variables</a:t>
            </a:r>
          </a:p>
          <a:p>
            <a:r>
              <a:rPr lang="en-US" sz="1800" dirty="0"/>
              <a:t>Findings:</a:t>
            </a:r>
          </a:p>
          <a:p>
            <a:pPr lvl="1"/>
            <a:r>
              <a:rPr lang="en-US" sz="1800" dirty="0"/>
              <a:t>High ratings (9-10): Legitimate top-rated content with low votes</a:t>
            </a:r>
          </a:p>
          <a:p>
            <a:pPr lvl="1"/>
            <a:r>
              <a:rPr lang="en-US" sz="1800" dirty="0"/>
              <a:t>Low ratings (&lt;3): Real poor-quality content or insufficient data</a:t>
            </a:r>
          </a:p>
          <a:p>
            <a:pPr lvl="1"/>
            <a:r>
              <a:rPr lang="en-US" sz="1800" dirty="0"/>
              <a:t>High vote counts: Popular mainstream content (up to 23,257 votes)</a:t>
            </a:r>
          </a:p>
          <a:p>
            <a:pPr lvl="1"/>
            <a:r>
              <a:rPr lang="en-US" sz="1800" dirty="0"/>
              <a:t>High popularity scores: Trending/viral content</a:t>
            </a:r>
          </a:p>
          <a:p>
            <a:r>
              <a:rPr lang="en-US" sz="1800" dirty="0"/>
              <a:t>Decision: Retained all outliers as they represent real audience behavior</a:t>
            </a:r>
            <a:br>
              <a:rPr lang="en-US" sz="1800" dirty="0"/>
            </a:b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60935-B143-883B-F05F-1AB8BE36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39" y="4134562"/>
            <a:ext cx="4529161" cy="261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3E7284-603E-8A91-B9E1-847F8B512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61" y="4153414"/>
            <a:ext cx="4529161" cy="2601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50115F-90A0-CB26-50C1-53BA10C92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267" y="1425881"/>
            <a:ext cx="3813199" cy="21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AFA14-36D7-BEDF-CB3F-D4F375AF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Final Clean Dataset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90946-20D7-113B-7EFC-A8EE011E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r>
              <a:rPr lang="en-IN" sz="2000" dirty="0"/>
              <a:t>Shape: 3,990 rows × 15 columns</a:t>
            </a:r>
          </a:p>
          <a:p>
            <a:r>
              <a:rPr lang="en-IN" sz="2000" dirty="0"/>
              <a:t>No Missing Values: 100% data completeness</a:t>
            </a:r>
          </a:p>
          <a:p>
            <a:r>
              <a:rPr lang="en-IN" sz="2000" dirty="0"/>
              <a:t>No Duplicates: All unique entries</a:t>
            </a:r>
          </a:p>
          <a:p>
            <a:r>
              <a:rPr lang="en-IN" sz="2000" dirty="0"/>
              <a:t>Optimized Data Types:</a:t>
            </a:r>
          </a:p>
          <a:p>
            <a:pPr lvl="1"/>
            <a:r>
              <a:rPr lang="en-IN" sz="2000" dirty="0"/>
              <a:t>Categorical: type, language, </a:t>
            </a:r>
            <a:r>
              <a:rPr lang="en-IN" sz="2000" dirty="0" err="1"/>
              <a:t>primary_genre</a:t>
            </a:r>
            <a:r>
              <a:rPr lang="en-IN" sz="2000" dirty="0"/>
              <a:t>, </a:t>
            </a:r>
            <a:r>
              <a:rPr lang="en-IN" sz="2000" dirty="0" err="1"/>
              <a:t>rating_category</a:t>
            </a:r>
            <a:r>
              <a:rPr lang="en-IN" sz="2000" dirty="0"/>
              <a:t>,</a:t>
            </a:r>
            <a:r>
              <a:rPr lang="en-IN" dirty="0"/>
              <a:t> </a:t>
            </a:r>
            <a:r>
              <a:rPr lang="en-IN" sz="2000" dirty="0" err="1"/>
              <a:t>language_grouped</a:t>
            </a:r>
            <a:r>
              <a:rPr lang="en-IN" sz="2000" dirty="0"/>
              <a:t>.</a:t>
            </a:r>
          </a:p>
          <a:p>
            <a:pPr lvl="1"/>
            <a:r>
              <a:rPr lang="en-IN" sz="2000" dirty="0"/>
              <a:t>Numerical: rating, </a:t>
            </a:r>
            <a:r>
              <a:rPr lang="en-IN" sz="2000" dirty="0" err="1"/>
              <a:t>num_votes</a:t>
            </a:r>
            <a:r>
              <a:rPr lang="en-IN" sz="2000" dirty="0"/>
              <a:t>, </a:t>
            </a:r>
            <a:r>
              <a:rPr lang="en-IN" sz="2000" dirty="0" err="1"/>
              <a:t>popularity_score</a:t>
            </a:r>
            <a:r>
              <a:rPr lang="en-IN" sz="2000" dirty="0"/>
              <a:t>, </a:t>
            </a:r>
            <a:r>
              <a:rPr lang="en-IN" sz="2000" dirty="0" err="1"/>
              <a:t>engagement_score,release_year</a:t>
            </a:r>
            <a:r>
              <a:rPr lang="en-IN" sz="2000" dirty="0"/>
              <a:t>.</a:t>
            </a:r>
          </a:p>
          <a:p>
            <a:pPr lvl="1"/>
            <a:r>
              <a:rPr lang="en-IN" sz="2000" dirty="0"/>
              <a:t>Boolean: </a:t>
            </a:r>
            <a:r>
              <a:rPr lang="en-IN" sz="2000" dirty="0" err="1"/>
              <a:t>recent_release</a:t>
            </a:r>
            <a:r>
              <a:rPr lang="en-IN" sz="2000" dirty="0"/>
              <a:t>, </a:t>
            </a:r>
            <a:r>
              <a:rPr lang="en-IN" sz="2000" dirty="0" err="1"/>
              <a:t>is_hit</a:t>
            </a:r>
            <a:r>
              <a:rPr lang="en-IN" sz="2000" dirty="0"/>
              <a:t>.</a:t>
            </a:r>
          </a:p>
          <a:p>
            <a:r>
              <a:rPr lang="en-IN" sz="2000" dirty="0"/>
              <a:t>Memory Usage: 401.9 KB (efficient storage)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2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C3A4-AB69-D0D0-EB23-81A8A6B1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28892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Final Clean Dataset: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B77CD-D202-16F5-06FA-FBDBD50F9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9" y="1455737"/>
            <a:ext cx="11534441" cy="488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7347-4296-9BBD-1B20-009BD3616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590549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UNIVARIATE ANALYSIS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404AA-ADA7-1234-ED4F-E52BBDA8D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34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Single-variable analysis to understand distributions</a:t>
            </a:r>
          </a:p>
          <a:p>
            <a:r>
              <a:rPr lang="en-US" sz="2000" dirty="0"/>
              <a:t>Purpose: Understand current content portfolio composition</a:t>
            </a:r>
          </a:p>
          <a:p>
            <a:r>
              <a:rPr lang="en-US" dirty="0"/>
              <a:t>Analyses Performed:</a:t>
            </a:r>
          </a:p>
          <a:p>
            <a:pPr lvl="1"/>
            <a:r>
              <a:rPr lang="en-US" dirty="0"/>
              <a:t>Hit vs Non-Hit distribution</a:t>
            </a:r>
          </a:p>
          <a:p>
            <a:pPr lvl="1"/>
            <a:r>
              <a:rPr lang="en-US" dirty="0"/>
              <a:t>Content </a:t>
            </a:r>
            <a:r>
              <a:rPr lang="en-US" dirty="0" err="1"/>
              <a:t>realse</a:t>
            </a:r>
            <a:r>
              <a:rPr lang="en-US" dirty="0"/>
              <a:t> over years (trends)</a:t>
            </a:r>
          </a:p>
          <a:p>
            <a:pPr lvl="1"/>
            <a:r>
              <a:rPr lang="en-US" dirty="0"/>
              <a:t>Genre frequency</a:t>
            </a:r>
          </a:p>
          <a:p>
            <a:pPr lvl="1"/>
            <a:r>
              <a:rPr lang="en-US" dirty="0"/>
              <a:t>Language distribution</a:t>
            </a:r>
          </a:p>
          <a:p>
            <a:pPr lvl="1"/>
            <a:r>
              <a:rPr lang="en-US" dirty="0"/>
              <a:t>Rating patterns</a:t>
            </a:r>
          </a:p>
          <a:p>
            <a:pPr lvl="1"/>
            <a:r>
              <a:rPr lang="en-US" dirty="0"/>
              <a:t>Vote distribution</a:t>
            </a:r>
          </a:p>
          <a:p>
            <a:pPr lvl="1"/>
            <a:r>
              <a:rPr lang="en-US" dirty="0"/>
              <a:t>Engagement metrics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56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and purple pie chart&#10;&#10;AI-generated content may be incorrect.">
            <a:extLst>
              <a:ext uri="{FF2B5EF4-FFF2-40B4-BE49-F238E27FC236}">
                <a16:creationId xmlns:a16="http://schemas.microsoft.com/office/drawing/2014/main" id="{A9FAB89E-F426-339C-91FF-4D6A9709A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7" y="454914"/>
            <a:ext cx="4433929" cy="2894126"/>
          </a:xfrm>
        </p:spPr>
      </p:pic>
      <p:pic>
        <p:nvPicPr>
          <p:cNvPr id="13" name="Picture 12" descr="A graph with red line">
            <a:extLst>
              <a:ext uri="{FF2B5EF4-FFF2-40B4-BE49-F238E27FC236}">
                <a16:creationId xmlns:a16="http://schemas.microsoft.com/office/drawing/2014/main" id="{94408E08-CB4D-9EA3-BD20-4D67B2D8D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89" y="3526766"/>
            <a:ext cx="4345135" cy="3008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9F239-84ED-594E-F019-63256D317A2F}"/>
              </a:ext>
            </a:extLst>
          </p:cNvPr>
          <p:cNvSpPr txBox="1"/>
          <p:nvPr/>
        </p:nvSpPr>
        <p:spPr>
          <a:xfrm>
            <a:off x="4949437" y="1090412"/>
            <a:ext cx="7391556" cy="1573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Hit vs. Non-Hit Content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Only </a:t>
            </a:r>
            <a:r>
              <a:rPr lang="en-US" altLang="en-US" b="1" dirty="0">
                <a:latin typeface="Arial" panose="020B0604020202020204" pitchFamily="34" charset="0"/>
              </a:rPr>
              <a:t>5.7% of titles are hits</a:t>
            </a:r>
            <a:r>
              <a:rPr lang="en-US" altLang="en-US" dirty="0">
                <a:latin typeface="Arial" panose="020B0604020202020204" pitchFamily="34" charset="0"/>
              </a:rPr>
              <a:t> → </a:t>
            </a:r>
            <a:r>
              <a:rPr lang="en-US" altLang="en-US" b="1" dirty="0">
                <a:latin typeface="Arial" panose="020B0604020202020204" pitchFamily="34" charset="0"/>
              </a:rPr>
              <a:t>93% fail to create impact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Indicates </a:t>
            </a:r>
            <a:r>
              <a:rPr lang="en-US" altLang="en-US" b="1" dirty="0">
                <a:latin typeface="Arial" panose="020B0604020202020204" pitchFamily="34" charset="0"/>
              </a:rPr>
              <a:t>inefficient content spending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Need to prioritize formats/genres with higher hit probability</a:t>
            </a: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25A54-72F5-09DC-2AD5-2359A12917C2}"/>
              </a:ext>
            </a:extLst>
          </p:cNvPr>
          <p:cNvSpPr txBox="1"/>
          <p:nvPr/>
        </p:nvSpPr>
        <p:spPr>
          <a:xfrm>
            <a:off x="270498" y="4336302"/>
            <a:ext cx="73915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Content Releases Over the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Release volume </a:t>
            </a:r>
            <a:r>
              <a:rPr lang="en-US" b="1" dirty="0"/>
              <a:t>increased after 2015</a:t>
            </a:r>
            <a:r>
              <a:rPr lang="en-US" dirty="0"/>
              <a:t>, but </a:t>
            </a:r>
            <a:r>
              <a:rPr lang="en-US" b="1" dirty="0"/>
              <a:t>hit rate did not improve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Quantity ↑ ≠ Quality ↑.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Shift from “more titles” to “better titles”.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orange bars&#10;&#10;AI-generated content may be incorrect.">
            <a:extLst>
              <a:ext uri="{FF2B5EF4-FFF2-40B4-BE49-F238E27FC236}">
                <a16:creationId xmlns:a16="http://schemas.microsoft.com/office/drawing/2014/main" id="{7CEF3C45-2C20-FE5B-08F7-440CB469F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2" y="277734"/>
            <a:ext cx="5224716" cy="3151266"/>
          </a:xfrm>
        </p:spPr>
      </p:pic>
      <p:pic>
        <p:nvPicPr>
          <p:cNvPr id="7" name="Picture 6" descr="A pie chart with different languages&#10;&#10;AI-generated content may be incorrect.">
            <a:extLst>
              <a:ext uri="{FF2B5EF4-FFF2-40B4-BE49-F238E27FC236}">
                <a16:creationId xmlns:a16="http://schemas.microsoft.com/office/drawing/2014/main" id="{258D4D7A-97B6-0697-3EAA-56A53E0AD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50" y="2883905"/>
            <a:ext cx="3822700" cy="3845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07C4BD-37CD-4A81-E9C3-DFF38F34A35A}"/>
              </a:ext>
            </a:extLst>
          </p:cNvPr>
          <p:cNvSpPr txBox="1"/>
          <p:nvPr/>
        </p:nvSpPr>
        <p:spPr>
          <a:xfrm>
            <a:off x="5522658" y="575581"/>
            <a:ext cx="6751892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accent5"/>
                </a:solidFill>
              </a:rPr>
              <a:t>Top Genres on Netflix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Drama,Comedy</a:t>
            </a:r>
            <a:r>
              <a:rPr lang="en-US" b="1" dirty="0"/>
              <a:t> dominates catalog</a:t>
            </a:r>
            <a:r>
              <a:rPr lang="en-US" dirty="0"/>
              <a:t> but has </a:t>
            </a:r>
            <a:r>
              <a:rPr lang="en-US" b="1" dirty="0"/>
              <a:t>low hit rate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</a:t>
            </a:r>
            <a:r>
              <a:rPr lang="en-US" b="1" dirty="0"/>
              <a:t>smaller genres outperform</a:t>
            </a:r>
            <a:r>
              <a:rPr lang="en-US" dirty="0"/>
              <a:t> in engagement.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Rebalance genre portfolio</a:t>
            </a:r>
            <a:r>
              <a:rPr lang="en-US" dirty="0"/>
              <a:t> toward high-hit genres.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CEA1BF-9E25-6D77-DE20-81FA4E194D7A}"/>
              </a:ext>
            </a:extLst>
          </p:cNvPr>
          <p:cNvSpPr txBox="1"/>
          <p:nvPr/>
        </p:nvSpPr>
        <p:spPr>
          <a:xfrm>
            <a:off x="209042" y="4112595"/>
            <a:ext cx="7949122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b="1" dirty="0">
                <a:solidFill>
                  <a:schemeClr val="accent5"/>
                </a:solidFill>
              </a:rPr>
              <a:t>Top 10 Languages Watched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English dominates</a:t>
            </a:r>
            <a:r>
              <a:rPr lang="en-US" altLang="en-US" dirty="0">
                <a:latin typeface="Arial" panose="020B0604020202020204" pitchFamily="34" charset="0"/>
              </a:rPr>
              <a:t>, but </a:t>
            </a:r>
            <a:r>
              <a:rPr lang="en-US" altLang="en-US" b="1" dirty="0">
                <a:latin typeface="Arial" panose="020B0604020202020204" pitchFamily="34" charset="0"/>
              </a:rPr>
              <a:t>global audience demand is rising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Japanese, Korean, and Hindi</a:t>
            </a:r>
            <a:r>
              <a:rPr lang="en-US" altLang="en-US" dirty="0">
                <a:latin typeface="Arial" panose="020B0604020202020204" pitchFamily="34" charset="0"/>
              </a:rPr>
              <a:t> titles show </a:t>
            </a:r>
            <a:r>
              <a:rPr lang="en-US" altLang="en-US" b="1" dirty="0">
                <a:latin typeface="Arial" panose="020B0604020202020204" pitchFamily="34" charset="0"/>
              </a:rPr>
              <a:t>strong engagement growth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Current catalog underutilizes language diversity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Opportunity:</a:t>
            </a:r>
            <a:r>
              <a:rPr lang="en-US" altLang="en-US" dirty="0">
                <a:latin typeface="Arial" panose="020B0604020202020204" pitchFamily="34" charset="0"/>
              </a:rPr>
              <a:t> Expand </a:t>
            </a:r>
            <a:r>
              <a:rPr lang="en-US" altLang="en-US" b="1" dirty="0">
                <a:latin typeface="Arial" panose="020B0604020202020204" pitchFamily="34" charset="0"/>
              </a:rPr>
              <a:t>regional-language high-performing segments</a:t>
            </a:r>
            <a:r>
              <a:rPr lang="en-US" altLang="en-US" dirty="0">
                <a:latin typeface="Arial" panose="020B0604020202020204" pitchFamily="34" charset="0"/>
              </a:rPr>
              <a:t> to </a:t>
            </a:r>
            <a:r>
              <a:rPr lang="en-US" altLang="en-US" b="1" dirty="0">
                <a:latin typeface="Arial" panose="020B0604020202020204" pitchFamily="34" charset="0"/>
              </a:rPr>
              <a:t>boost global reach and hit rate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93DE6-0FB5-5590-5703-4642ECEB2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2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4092-C515-8276-D6FC-FB411D6F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B5BD0-9751-7527-CF77-177907865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Netflix Wallpaper">
            <a:extLst>
              <a:ext uri="{FF2B5EF4-FFF2-40B4-BE49-F238E27FC236}">
                <a16:creationId xmlns:a16="http://schemas.microsoft.com/office/drawing/2014/main" id="{8D3A0279-D4AC-2045-1F20-77A29EE56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65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0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distribution of votes">
            <a:extLst>
              <a:ext uri="{FF2B5EF4-FFF2-40B4-BE49-F238E27FC236}">
                <a16:creationId xmlns:a16="http://schemas.microsoft.com/office/drawing/2014/main" id="{069503A3-AF16-1DFC-6B95-ABBEA644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396" y="552798"/>
            <a:ext cx="4450912" cy="292220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engagement scores&#10;&#10;AI-generated content may be incorrect.">
            <a:extLst>
              <a:ext uri="{FF2B5EF4-FFF2-40B4-BE49-F238E27FC236}">
                <a16:creationId xmlns:a16="http://schemas.microsoft.com/office/drawing/2014/main" id="{9DC336E5-6B4D-B1E7-F453-598BBD4A4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70" y="3738722"/>
            <a:ext cx="4556054" cy="285892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bar graph with different colored bars&#10;&#10;AI-generated content may be incorrect.">
            <a:extLst>
              <a:ext uri="{FF2B5EF4-FFF2-40B4-BE49-F238E27FC236}">
                <a16:creationId xmlns:a16="http://schemas.microsoft.com/office/drawing/2014/main" id="{920E8363-D5F9-FA2E-256D-0B3508043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961" y="875529"/>
            <a:ext cx="4177863" cy="2553469"/>
          </a:xfrm>
          <a:prstGeom prst="rect">
            <a:avLst/>
          </a:prstGeom>
        </p:spPr>
      </p:pic>
      <p:pic>
        <p:nvPicPr>
          <p:cNvPr id="12" name="Picture 11" descr="A graph of a person with a red line">
            <a:extLst>
              <a:ext uri="{FF2B5EF4-FFF2-40B4-BE49-F238E27FC236}">
                <a16:creationId xmlns:a16="http://schemas.microsoft.com/office/drawing/2014/main" id="{A03641E8-0FBA-C731-0635-C26BF479B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247" y="3738723"/>
            <a:ext cx="4535210" cy="2743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91E5DE-710C-885C-ADEC-F561919BDB49}"/>
              </a:ext>
            </a:extLst>
          </p:cNvPr>
          <p:cNvSpPr txBox="1"/>
          <p:nvPr/>
        </p:nvSpPr>
        <p:spPr>
          <a:xfrm>
            <a:off x="371325" y="260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 more Uni-variate analysis :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825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991A-BF59-65D6-4B2F-A1FDE697D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08" y="718509"/>
            <a:ext cx="10515600" cy="629788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BIVARIATE ANALYSIS 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78632-812A-F28F-DABB-0F2E1C137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348297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IN" sz="2000" dirty="0"/>
              <a:t>Two-variable relationship analysis</a:t>
            </a:r>
          </a:p>
          <a:p>
            <a:r>
              <a:rPr lang="en-IN" sz="2000" dirty="0"/>
              <a:t>Purpose: Identify which factors drive content success</a:t>
            </a:r>
          </a:p>
          <a:p>
            <a:r>
              <a:rPr lang="en-IN" dirty="0"/>
              <a:t>Key Comparisons:</a:t>
            </a:r>
          </a:p>
          <a:p>
            <a:pPr lvl="1"/>
            <a:r>
              <a:rPr lang="en-IN" dirty="0"/>
              <a:t>Movies vs TV Shows performance</a:t>
            </a:r>
          </a:p>
          <a:p>
            <a:pPr lvl="1"/>
            <a:r>
              <a:rPr lang="en-IN" dirty="0"/>
              <a:t>Genre vs Rating</a:t>
            </a:r>
          </a:p>
          <a:p>
            <a:pPr lvl="1"/>
            <a:r>
              <a:rPr lang="en-IN" dirty="0"/>
              <a:t>Genre vs Engagement</a:t>
            </a:r>
          </a:p>
          <a:p>
            <a:pPr lvl="1"/>
            <a:r>
              <a:rPr lang="en-IN" dirty="0"/>
              <a:t>Type vs Hit Rate</a:t>
            </a:r>
          </a:p>
          <a:p>
            <a:pPr lvl="1"/>
            <a:r>
              <a:rPr lang="en-IN" dirty="0"/>
              <a:t>Hit rate by Top 10 languages</a:t>
            </a:r>
          </a:p>
          <a:p>
            <a:pPr lvl="1"/>
            <a:r>
              <a:rPr lang="en-IN" dirty="0"/>
              <a:t>Rating vs Votes correlation</a:t>
            </a:r>
          </a:p>
          <a:p>
            <a:pPr lvl="1"/>
            <a:r>
              <a:rPr lang="en-IN" dirty="0"/>
              <a:t>Hit rate by Top 10 Genre </a:t>
            </a:r>
          </a:p>
          <a:p>
            <a:pPr lvl="1"/>
            <a:r>
              <a:rPr lang="en-IN" dirty="0"/>
              <a:t>Rating by content type and language</a:t>
            </a:r>
          </a:p>
          <a:p>
            <a:pPr lvl="1"/>
            <a:r>
              <a:rPr lang="en-IN" dirty="0" err="1"/>
              <a:t>Avg</a:t>
            </a:r>
            <a:r>
              <a:rPr lang="en-IN" dirty="0"/>
              <a:t> stats Hit vs Non -Hits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480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orange rectangular bars">
            <a:extLst>
              <a:ext uri="{FF2B5EF4-FFF2-40B4-BE49-F238E27FC236}">
                <a16:creationId xmlns:a16="http://schemas.microsoft.com/office/drawing/2014/main" id="{8B4FF1F9-2437-D605-DF2D-40E5E5001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235" y="2043344"/>
            <a:ext cx="3867765" cy="2865466"/>
          </a:xfrm>
        </p:spPr>
      </p:pic>
      <p:pic>
        <p:nvPicPr>
          <p:cNvPr id="7" name="Picture 6" descr="A graph with text overlay">
            <a:extLst>
              <a:ext uri="{FF2B5EF4-FFF2-40B4-BE49-F238E27FC236}">
                <a16:creationId xmlns:a16="http://schemas.microsoft.com/office/drawing/2014/main" id="{C343D70C-3F89-3D97-D6DF-A115DF56F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2" y="101600"/>
            <a:ext cx="4627646" cy="3327400"/>
          </a:xfrm>
          <a:prstGeom prst="rect">
            <a:avLst/>
          </a:prstGeom>
        </p:spPr>
      </p:pic>
      <p:pic>
        <p:nvPicPr>
          <p:cNvPr id="9" name="Picture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DA75A82-B537-C28A-FC08-BA57312B1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2" y="3945999"/>
            <a:ext cx="4307859" cy="2912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76523F-6586-7B80-CB9A-1F4201FCBAA5}"/>
              </a:ext>
            </a:extLst>
          </p:cNvPr>
          <p:cNvSpPr txBox="1"/>
          <p:nvPr/>
        </p:nvSpPr>
        <p:spPr>
          <a:xfrm>
            <a:off x="4819464" y="482388"/>
            <a:ext cx="6693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Hit Rate by Top 10 Genres (%)</a:t>
            </a:r>
            <a:endParaRPr lang="en-US" b="1" i="0" dirty="0">
              <a:solidFill>
                <a:schemeClr val="accent5"/>
              </a:solidFill>
              <a:effectLst/>
              <a:latin typeface="fkGrotesk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Music, Action &amp; Adventure, Sci-Fi have 15-20% hit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Drama and Comedy have only 4-6% hit rates despite high volume.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Genre choice directly impacts success probability.</a:t>
            </a:r>
          </a:p>
          <a:p>
            <a:pPr algn="l"/>
            <a:r>
              <a:rPr lang="en-US" b="1" i="0" dirty="0">
                <a:effectLst/>
                <a:latin typeface="fkGroteskNeue"/>
              </a:rPr>
              <a:t>Solution: </a:t>
            </a:r>
            <a:r>
              <a:rPr lang="en-US" b="0" i="0" dirty="0">
                <a:effectLst/>
                <a:latin typeface="fkGroteskNeue"/>
              </a:rPr>
              <a:t>Shift from Drama to high-hit genres.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69C72-48EC-474C-C6BA-0D7CACA600F9}"/>
              </a:ext>
            </a:extLst>
          </p:cNvPr>
          <p:cNvSpPr txBox="1"/>
          <p:nvPr/>
        </p:nvSpPr>
        <p:spPr>
          <a:xfrm>
            <a:off x="4503481" y="2600486"/>
            <a:ext cx="45815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chemeClr val="accent5"/>
                </a:solidFill>
                <a:effectLst/>
                <a:latin typeface="fkGrotesk"/>
              </a:rPr>
              <a:t>Average Rating:</a:t>
            </a:r>
          </a:p>
          <a:p>
            <a:pPr algn="l">
              <a:buNone/>
            </a:pPr>
            <a:r>
              <a:rPr lang="en-US" b="1" i="0" dirty="0">
                <a:solidFill>
                  <a:schemeClr val="accent5"/>
                </a:solidFill>
                <a:effectLst/>
                <a:latin typeface="fkGrotesk"/>
              </a:rPr>
              <a:t> Recent vs Older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Older content rates slightly higher </a:t>
            </a:r>
          </a:p>
          <a:p>
            <a:pPr algn="l"/>
            <a:r>
              <a:rPr lang="en-US" b="0" i="0" dirty="0">
                <a:effectLst/>
                <a:latin typeface="fkGroteskNeue"/>
              </a:rPr>
              <a:t>(6.93 vs 6.76).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Recency alone doesn't guarantee quality.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Legacy titles still hold audience value.</a:t>
            </a:r>
          </a:p>
          <a:p>
            <a:pPr algn="l"/>
            <a:r>
              <a:rPr lang="en-US" b="1" i="0" dirty="0">
                <a:effectLst/>
                <a:latin typeface="fkGroteskNeue"/>
              </a:rPr>
              <a:t>Solution:</a:t>
            </a:r>
            <a:r>
              <a:rPr lang="en-US" b="0" i="0" dirty="0">
                <a:effectLst/>
                <a:latin typeface="fkGroteskNeue"/>
              </a:rPr>
              <a:t> Balance new releases with </a:t>
            </a:r>
          </a:p>
          <a:p>
            <a:pPr algn="l"/>
            <a:r>
              <a:rPr lang="en-US" b="0" i="0" dirty="0">
                <a:effectLst/>
                <a:latin typeface="fkGroteskNeue"/>
              </a:rPr>
              <a:t>curated classics.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BE3FE-2CEE-289D-12AB-07E805AC20F0}"/>
              </a:ext>
            </a:extLst>
          </p:cNvPr>
          <p:cNvSpPr txBox="1"/>
          <p:nvPr/>
        </p:nvSpPr>
        <p:spPr>
          <a:xfrm>
            <a:off x="4321620" y="52700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fkGrotesk"/>
              </a:rPr>
              <a:t>Hit Rate by Top 10 Languages (%)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English and Japanese lead with 7-8% hit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German, Norwegian, Spanish show strong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fkGroteskNeue"/>
              </a:rPr>
              <a:t>Language-market optimization is underutilized.</a:t>
            </a:r>
          </a:p>
          <a:p>
            <a:pPr algn="l"/>
            <a:r>
              <a:rPr lang="en-US" b="1" i="0" dirty="0">
                <a:effectLst/>
                <a:latin typeface="fkGroteskNeue"/>
              </a:rPr>
              <a:t>Solution: </a:t>
            </a:r>
            <a:r>
              <a:rPr lang="en-US" b="0" i="0" dirty="0">
                <a:effectLst/>
                <a:latin typeface="fkGroteskNeue"/>
              </a:rPr>
              <a:t>Target high-performing language segments.</a:t>
            </a:r>
          </a:p>
        </p:txBody>
      </p:sp>
    </p:spTree>
    <p:extLst>
      <p:ext uri="{BB962C8B-B14F-4D97-AF65-F5344CB8AC3E}">
        <p14:creationId xmlns:p14="http://schemas.microsoft.com/office/powerpoint/2010/main" val="69485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graph">
            <a:extLst>
              <a:ext uri="{FF2B5EF4-FFF2-40B4-BE49-F238E27FC236}">
                <a16:creationId xmlns:a16="http://schemas.microsoft.com/office/drawing/2014/main" id="{30848C4D-0156-5B1C-7E7B-6598BE72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" y="123825"/>
            <a:ext cx="4937245" cy="4029075"/>
          </a:xfrm>
        </p:spPr>
      </p:pic>
      <p:pic>
        <p:nvPicPr>
          <p:cNvPr id="7" name="Picture 6" descr="A graph with orange and white bars&#10;&#10;AI-generated content may be incorrect.">
            <a:extLst>
              <a:ext uri="{FF2B5EF4-FFF2-40B4-BE49-F238E27FC236}">
                <a16:creationId xmlns:a16="http://schemas.microsoft.com/office/drawing/2014/main" id="{18960DE4-F86A-C6D6-3D5C-05B5B8AD7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3492307"/>
            <a:ext cx="4527550" cy="3270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692F6F-2B9C-1A10-9083-96A828B0A871}"/>
              </a:ext>
            </a:extLst>
          </p:cNvPr>
          <p:cNvSpPr txBox="1"/>
          <p:nvPr/>
        </p:nvSpPr>
        <p:spPr>
          <a:xfrm>
            <a:off x="5359400" y="455136"/>
            <a:ext cx="6483350" cy="22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N" b="1" i="0" dirty="0">
                <a:solidFill>
                  <a:schemeClr val="accent5"/>
                </a:solidFill>
                <a:effectLst/>
                <a:latin typeface="fkGrotesk"/>
              </a:rPr>
              <a:t>Ratings by Content Type and Language</a:t>
            </a:r>
          </a:p>
          <a:p>
            <a:pPr algn="l">
              <a:buNone/>
            </a:pPr>
            <a:endParaRPr lang="en-IN" b="1" i="0" dirty="0">
              <a:solidFill>
                <a:schemeClr val="accent5"/>
              </a:solidFill>
              <a:effectLst/>
              <a:latin typeface="fkGrotesk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TV Shows consistently outperform Movies across languages.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Japanese and Korean content rate highest overall.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fkGroteskNeue"/>
              </a:rPr>
              <a:t>Type-language combinations reveal hidden strengths to improve.</a:t>
            </a:r>
          </a:p>
          <a:p>
            <a:pPr algn="l">
              <a:lnSpc>
                <a:spcPct val="150000"/>
              </a:lnSpc>
            </a:pPr>
            <a:r>
              <a:rPr lang="en-IN" b="1" i="0" dirty="0">
                <a:effectLst/>
                <a:latin typeface="fkGroteskNeue"/>
              </a:rPr>
              <a:t>Solution: </a:t>
            </a:r>
            <a:r>
              <a:rPr lang="en-IN" b="0" i="0" dirty="0">
                <a:effectLst/>
                <a:latin typeface="fkGroteskNeue"/>
              </a:rPr>
              <a:t>Prioritize TV format in top language markets.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0F62B-C704-D3F9-A4C8-5B913C8AFD22}"/>
              </a:ext>
            </a:extLst>
          </p:cNvPr>
          <p:cNvSpPr txBox="1"/>
          <p:nvPr/>
        </p:nvSpPr>
        <p:spPr>
          <a:xfrm>
            <a:off x="749299" y="4648538"/>
            <a:ext cx="674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solidFill>
                  <a:schemeClr val="accent5"/>
                </a:solidFill>
                <a:latin typeface="fkGrotesk"/>
              </a:rPr>
              <a:t>Average Stats: Hit vs Non-Hit Content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chemeClr val="accent5"/>
              </a:solidFill>
              <a:latin typeface="fkGrotesk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Hits = 8× engagement.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Hits = 10× more votes.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Ratings alone ≠ success.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Success needs multiple metrics.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Action: </a:t>
            </a:r>
            <a:r>
              <a:rPr lang="en-US" altLang="en-US" dirty="0">
                <a:latin typeface="Arial" panose="020B0604020202020204" pitchFamily="34" charset="0"/>
              </a:rPr>
              <a:t>Select titles with rating + engagement threshold.</a:t>
            </a:r>
          </a:p>
          <a:p>
            <a:endParaRPr lang="en-US" b="1" dirty="0">
              <a:solidFill>
                <a:schemeClr val="accent5"/>
              </a:solidFill>
              <a:latin typeface="fkGrotesk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86F6B-57C2-69E8-033C-7861F38C3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7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bar chart">
            <a:extLst>
              <a:ext uri="{FF2B5EF4-FFF2-40B4-BE49-F238E27FC236}">
                <a16:creationId xmlns:a16="http://schemas.microsoft.com/office/drawing/2014/main" id="{1214394C-88EB-D090-EC78-B476D1B61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" y="0"/>
            <a:ext cx="5907506" cy="3962401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A8F95CF-300E-08D9-6569-03C2ED5D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18" y="121445"/>
            <a:ext cx="5054601" cy="3565736"/>
          </a:xfrm>
          <a:prstGeom prst="rect">
            <a:avLst/>
          </a:prstGeom>
        </p:spPr>
      </p:pic>
      <p:pic>
        <p:nvPicPr>
          <p:cNvPr id="9" name="Picture 8" descr="A graph with purple lines">
            <a:extLst>
              <a:ext uri="{FF2B5EF4-FFF2-40B4-BE49-F238E27FC236}">
                <a16:creationId xmlns:a16="http://schemas.microsoft.com/office/drawing/2014/main" id="{4371AF0F-C16E-1646-E3CC-A24627374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" y="3753029"/>
            <a:ext cx="5977714" cy="310497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0DCDD-6CA6-3F9D-0D07-05DCBBDA290D}"/>
              </a:ext>
            </a:extLst>
          </p:cNvPr>
          <p:cNvCxnSpPr/>
          <p:nvPr/>
        </p:nvCxnSpPr>
        <p:spPr>
          <a:xfrm>
            <a:off x="6451600" y="908050"/>
            <a:ext cx="44450" cy="4692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graph of an average engagement score">
            <a:extLst>
              <a:ext uri="{FF2B5EF4-FFF2-40B4-BE49-F238E27FC236}">
                <a16:creationId xmlns:a16="http://schemas.microsoft.com/office/drawing/2014/main" id="{0818E20D-49E4-F8D1-FC9E-D834A4EDA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883" y="3828904"/>
            <a:ext cx="3902632" cy="28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3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r graph with text">
            <a:extLst>
              <a:ext uri="{FF2B5EF4-FFF2-40B4-BE49-F238E27FC236}">
                <a16:creationId xmlns:a16="http://schemas.microsoft.com/office/drawing/2014/main" id="{6B1F81A0-19D0-BEDB-0E9A-6A99E5A2F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1" y="3479522"/>
            <a:ext cx="4588110" cy="3327678"/>
          </a:xfrm>
          <a:prstGeom prst="rect">
            <a:avLst/>
          </a:prstGeom>
        </p:spPr>
      </p:pic>
      <p:pic>
        <p:nvPicPr>
          <p:cNvPr id="11" name="Picture 10" descr="A graph with different colored squares">
            <a:extLst>
              <a:ext uri="{FF2B5EF4-FFF2-40B4-BE49-F238E27FC236}">
                <a16:creationId xmlns:a16="http://schemas.microsoft.com/office/drawing/2014/main" id="{26BF7AAF-66D6-A2F8-90C2-C6C52DDB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222" y="205497"/>
            <a:ext cx="5021378" cy="32740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983CBB-376B-7B09-10C4-60E04B2F17AA}"/>
              </a:ext>
            </a:extLst>
          </p:cNvPr>
          <p:cNvCxnSpPr/>
          <p:nvPr/>
        </p:nvCxnSpPr>
        <p:spPr>
          <a:xfrm>
            <a:off x="6146800" y="984250"/>
            <a:ext cx="0" cy="4699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graph of blue dots&#10;&#10;AI-generated content may be incorrect.">
            <a:extLst>
              <a:ext uri="{FF2B5EF4-FFF2-40B4-BE49-F238E27FC236}">
                <a16:creationId xmlns:a16="http://schemas.microsoft.com/office/drawing/2014/main" id="{F21F7D81-D726-25AC-A520-5510334A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4" y="259689"/>
            <a:ext cx="4923826" cy="2864512"/>
          </a:xfrm>
          <a:prstGeom prst="rect">
            <a:avLst/>
          </a:prstGeom>
        </p:spPr>
      </p:pic>
      <p:pic>
        <p:nvPicPr>
          <p:cNvPr id="18" name="Picture 17" descr="A graph of a red and orange bar&#10;&#10;AI-generated content may be incorrect.">
            <a:extLst>
              <a:ext uri="{FF2B5EF4-FFF2-40B4-BE49-F238E27FC236}">
                <a16:creationId xmlns:a16="http://schemas.microsoft.com/office/drawing/2014/main" id="{5215DD34-474C-C050-A0F8-66606F71E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89" y="3599678"/>
            <a:ext cx="4470111" cy="30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7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9971-B78B-B2CB-B807-A38DD3F4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500062"/>
            <a:ext cx="10515600" cy="1325563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sz="4000" b="1" dirty="0">
                <a:solidFill>
                  <a:srgbClr val="FF0000"/>
                </a:solidFill>
              </a:rPr>
              <a:t>MULTIVARIATE ANALYSIS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222E-697B-61F7-2114-C8D09269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1330325"/>
            <a:ext cx="10515600" cy="4351338"/>
          </a:xfrm>
        </p:spPr>
        <p:txBody>
          <a:bodyPr/>
          <a:lstStyle/>
          <a:p>
            <a:r>
              <a:rPr lang="en-IN" dirty="0" err="1"/>
              <a:t>Analyzing</a:t>
            </a:r>
            <a:r>
              <a:rPr lang="en-IN" dirty="0"/>
              <a:t> multiple variables simultaneously</a:t>
            </a:r>
          </a:p>
          <a:p>
            <a:r>
              <a:rPr lang="en-IN" dirty="0"/>
              <a:t>Purpose: Identify optimal content combinations</a:t>
            </a:r>
          </a:p>
          <a:p>
            <a:r>
              <a:rPr lang="en-IN" dirty="0"/>
              <a:t>Analyses:</a:t>
            </a:r>
          </a:p>
          <a:p>
            <a:pPr lvl="1"/>
            <a:r>
              <a:rPr lang="en-IN" dirty="0"/>
              <a:t>Format + Genre + Language combinations</a:t>
            </a:r>
          </a:p>
          <a:p>
            <a:pPr lvl="1"/>
            <a:r>
              <a:rPr lang="en-IN" dirty="0"/>
              <a:t>Success predictors (multiple factors)</a:t>
            </a:r>
          </a:p>
          <a:p>
            <a:pPr lvl="1"/>
            <a:r>
              <a:rPr lang="en-IN" dirty="0"/>
              <a:t>Temporal trends (year + genre + type)</a:t>
            </a:r>
          </a:p>
          <a:p>
            <a:pPr lvl="1"/>
            <a:r>
              <a:rPr lang="en-IN" dirty="0"/>
              <a:t>Language-genre-quality triangulation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6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different colored squares&#10;&#10;AI-generated content may be incorrect.">
            <a:extLst>
              <a:ext uri="{FF2B5EF4-FFF2-40B4-BE49-F238E27FC236}">
                <a16:creationId xmlns:a16="http://schemas.microsoft.com/office/drawing/2014/main" id="{099A3C65-C539-E20B-3D9A-8D8DB4845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884"/>
            <a:ext cx="6604000" cy="53117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11913-0AAA-C723-07A6-68D630780259}"/>
              </a:ext>
            </a:extLst>
          </p:cNvPr>
          <p:cNvSpPr txBox="1"/>
          <p:nvPr/>
        </p:nvSpPr>
        <p:spPr>
          <a:xfrm>
            <a:off x="6648450" y="27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chemeClr val="accent5"/>
                </a:solidFill>
                <a:effectLst/>
                <a:latin typeface="fkGrotesk"/>
              </a:rPr>
              <a:t>Heatmap: Average Rating by Language and Genre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1D982-E3FA-487A-0B45-6252395FF104}"/>
              </a:ext>
            </a:extLst>
          </p:cNvPr>
          <p:cNvSpPr txBox="1"/>
          <p:nvPr/>
        </p:nvSpPr>
        <p:spPr>
          <a:xfrm>
            <a:off x="621506" y="6045616"/>
            <a:ext cx="11964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Enables Netflix to </a:t>
            </a:r>
            <a:r>
              <a:rPr lang="en-US" b="1" dirty="0"/>
              <a:t>target top-performing markets and genres</a:t>
            </a:r>
            <a:r>
              <a:rPr lang="en-US" dirty="0"/>
              <a:t>, boosting hit probability.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Drives </a:t>
            </a:r>
            <a:r>
              <a:rPr lang="en-US" b="1" dirty="0"/>
              <a:t>efficient spending</a:t>
            </a:r>
            <a:r>
              <a:rPr lang="en-US" dirty="0"/>
              <a:t> and </a:t>
            </a:r>
            <a:r>
              <a:rPr lang="en-US" b="1" dirty="0"/>
              <a:t>higher audience retention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E5F0F9-6042-DFF2-670C-9F1A476087E0}"/>
              </a:ext>
            </a:extLst>
          </p:cNvPr>
          <p:cNvSpPr txBox="1"/>
          <p:nvPr/>
        </p:nvSpPr>
        <p:spPr>
          <a:xfrm>
            <a:off x="6648450" y="733115"/>
            <a:ext cx="55435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High-performers: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Hindi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Mandarin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Documentary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Japanese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ratings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Japanese, Korean, Mandarin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content shows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 audience loyalty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Low-performers: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Tamil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 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French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Romance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focus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 &amp; Documentary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well globally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Scalable opportunities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Drama &amp; Comedy vary by language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 depends on local context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Invest in strong language–genre pairs; reduce weak clusters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6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">
            <a:extLst>
              <a:ext uri="{FF2B5EF4-FFF2-40B4-BE49-F238E27FC236}">
                <a16:creationId xmlns:a16="http://schemas.microsoft.com/office/drawing/2014/main" id="{B65621C6-EBCE-2158-59A8-387532D0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88" y="247651"/>
            <a:ext cx="6116312" cy="611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8923EF-29B7-36A6-2FE8-1B91B4E6DD23}"/>
              </a:ext>
            </a:extLst>
          </p:cNvPr>
          <p:cNvSpPr txBox="1"/>
          <p:nvPr/>
        </p:nvSpPr>
        <p:spPr>
          <a:xfrm>
            <a:off x="190500" y="247651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5"/>
                </a:solidFill>
              </a:rPr>
              <a:t>Heatmap: Average Rating by Type &amp; Genre</a:t>
            </a:r>
          </a:p>
          <a:p>
            <a:pPr>
              <a:buNone/>
            </a:pPr>
            <a:endParaRPr lang="en-US" b="1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231A72-582F-AF5F-5696-68260D26F250}"/>
              </a:ext>
            </a:extLst>
          </p:cNvPr>
          <p:cNvSpPr txBox="1"/>
          <p:nvPr/>
        </p:nvSpPr>
        <p:spPr>
          <a:xfrm>
            <a:off x="231116" y="1015865"/>
            <a:ext cx="6167168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TV &gt; Movies</a:t>
            </a:r>
            <a:r>
              <a:rPr lang="en-IN" dirty="0"/>
              <a:t> across most genres.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Drama TV (7.35) &gt; Drama Movies (6.52)</a:t>
            </a:r>
            <a:r>
              <a:rPr lang="en-IN" dirty="0"/>
              <a:t> → clear </a:t>
            </a:r>
            <a:r>
              <a:rPr lang="en-IN" b="1" dirty="0"/>
              <a:t>format advantage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Top performers:</a:t>
            </a:r>
            <a:r>
              <a:rPr lang="en-IN" dirty="0"/>
              <a:t> Animation, Documentary, Action&amp; adv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b="1" dirty="0"/>
              <a:t>TV</a:t>
            </a:r>
            <a:r>
              <a:rPr lang="en-IN" dirty="0"/>
              <a:t> (~7.45+).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Movies in Horror &amp; Sci-Fi underperform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TV formats deliver stable quality &amp; better retention</a:t>
            </a:r>
            <a:r>
              <a:rPr lang="en-IN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Overall:</a:t>
            </a:r>
            <a:r>
              <a:rPr lang="en-IN" dirty="0"/>
              <a:t> Audiences prefer </a:t>
            </a:r>
            <a:r>
              <a:rPr lang="en-IN" b="1" dirty="0"/>
              <a:t>episodic, long-form</a:t>
            </a:r>
            <a:r>
              <a:rPr lang="en-IN" dirty="0"/>
              <a:t> content.</a:t>
            </a:r>
          </a:p>
          <a:p>
            <a:pPr>
              <a:lnSpc>
                <a:spcPct val="150000"/>
              </a:lnSpc>
              <a:buNone/>
            </a:pPr>
            <a:r>
              <a:rPr lang="en-IN" b="1" dirty="0">
                <a:solidFill>
                  <a:srgbClr val="FF0000"/>
                </a:solidFill>
              </a:rPr>
              <a:t>Action: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b="1" dirty="0"/>
              <a:t>Shift investment toward high-performing TV genres; reduce weak Movie formats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7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DFA92-C843-CAD7-E3E0-7C7F40998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">
            <a:extLst>
              <a:ext uri="{FF2B5EF4-FFF2-40B4-BE49-F238E27FC236}">
                <a16:creationId xmlns:a16="http://schemas.microsoft.com/office/drawing/2014/main" id="{A4D42DA6-4AE8-9D25-D716-C56F43CAB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19" y="75601"/>
            <a:ext cx="5279462" cy="4351338"/>
          </a:xfrm>
        </p:spPr>
      </p:pic>
      <p:pic>
        <p:nvPicPr>
          <p:cNvPr id="7" name="Picture 6" descr="A graph of a number of people">
            <a:extLst>
              <a:ext uri="{FF2B5EF4-FFF2-40B4-BE49-F238E27FC236}">
                <a16:creationId xmlns:a16="http://schemas.microsoft.com/office/drawing/2014/main" id="{B2BF1C36-F8E9-746F-8C79-BF923D68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5486"/>
            <a:ext cx="6451686" cy="4142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1C4239-C154-BBB8-2089-5F8DC605A8D9}"/>
              </a:ext>
            </a:extLst>
          </p:cNvPr>
          <p:cNvSpPr txBox="1"/>
          <p:nvPr/>
        </p:nvSpPr>
        <p:spPr>
          <a:xfrm>
            <a:off x="97119" y="165100"/>
            <a:ext cx="713544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Correlation Heatmap: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Engagement (0.49)</a:t>
            </a:r>
            <a:r>
              <a:rPr lang="en-US" sz="1600" dirty="0"/>
              <a:t> and </a:t>
            </a:r>
            <a:r>
              <a:rPr lang="en-US" sz="1600" b="1" dirty="0"/>
              <a:t>Votes (0.45)</a:t>
            </a:r>
            <a:r>
              <a:rPr lang="en-US" sz="1600" dirty="0"/>
              <a:t> are </a:t>
            </a:r>
            <a:r>
              <a:rPr lang="en-US" sz="1600" b="1" dirty="0"/>
              <a:t>strongest hit predictors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Rating alone is weak (0.25)</a:t>
            </a:r>
            <a:r>
              <a:rPr lang="en-US" sz="1600" dirty="0"/>
              <a:t> → </a:t>
            </a:r>
            <a:r>
              <a:rPr lang="en-US" sz="1600" b="1" dirty="0"/>
              <a:t>success is multi-metric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Engagement ↔ Votes are linked (0.62)</a:t>
            </a:r>
            <a:r>
              <a:rPr lang="en-US" sz="1600" dirty="0"/>
              <a:t> → audience interaction matters.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Recency shows weak impact</a:t>
            </a:r>
            <a:r>
              <a:rPr lang="en-US" sz="1600" dirty="0"/>
              <a:t> → </a:t>
            </a:r>
            <a:r>
              <a:rPr lang="en-US" sz="1600" i="1" dirty="0"/>
              <a:t>new content ≠ guaranteed success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Action:</a:t>
            </a:r>
            <a:r>
              <a:rPr lang="en-US" sz="1600" dirty="0"/>
              <a:t> Use </a:t>
            </a:r>
            <a:r>
              <a:rPr lang="en-US" sz="1600" b="1" dirty="0"/>
              <a:t>combined thresholds</a:t>
            </a:r>
            <a:r>
              <a:rPr lang="en-US" sz="1600" dirty="0"/>
              <a:t> (</a:t>
            </a:r>
            <a:r>
              <a:rPr lang="en-US" sz="1600" i="1" dirty="0"/>
              <a:t>Rating + Engagement + Votes</a:t>
            </a:r>
            <a:r>
              <a:rPr lang="en-US" sz="1600" dirty="0"/>
              <a:t>) for content selection.</a:t>
            </a:r>
          </a:p>
          <a:p>
            <a:endParaRPr lang="en-US" sz="1600" b="0" i="0" dirty="0">
              <a:effectLst/>
              <a:latin typeface="fkGrotesk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01CF-160E-9A82-06B9-BA3FE67B2D89}"/>
              </a:ext>
            </a:extLst>
          </p:cNvPr>
          <p:cNvSpPr txBox="1"/>
          <p:nvPr/>
        </p:nvSpPr>
        <p:spPr>
          <a:xfrm>
            <a:off x="6337659" y="39840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i="0" dirty="0">
                <a:solidFill>
                  <a:schemeClr val="accent5"/>
                </a:solidFill>
                <a:effectLst/>
                <a:latin typeface="fkGrotesk"/>
              </a:rPr>
              <a:t>Hits by Genre </a:t>
            </a:r>
          </a:p>
          <a:p>
            <a:pPr>
              <a:buNone/>
            </a:pPr>
            <a:endParaRPr lang="en-US" b="1" i="0" dirty="0">
              <a:solidFill>
                <a:schemeClr val="accent5"/>
              </a:solidFill>
              <a:effectLst/>
              <a:latin typeface="fkGrotes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2575F5-A3CC-5944-C145-208C352F8F0A}"/>
              </a:ext>
            </a:extLst>
          </p:cNvPr>
          <p:cNvSpPr txBox="1"/>
          <p:nvPr/>
        </p:nvSpPr>
        <p:spPr>
          <a:xfrm>
            <a:off x="6343890" y="4531445"/>
            <a:ext cx="5991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Drama = high volume, low hit 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oversaturated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Animation, Music, Mystery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hit ratios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genres produce more flops than hits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focus matters.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Drama spend; invest more in high-hit genres.</a:t>
            </a:r>
          </a:p>
        </p:txBody>
      </p:sp>
    </p:spTree>
    <p:extLst>
      <p:ext uri="{BB962C8B-B14F-4D97-AF65-F5344CB8AC3E}">
        <p14:creationId xmlns:p14="http://schemas.microsoft.com/office/powerpoint/2010/main" val="37057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5-10-24 at 17.57.31_a085e928">
            <a:hlinkClick r:id="" action="ppaction://media"/>
            <a:extLst>
              <a:ext uri="{FF2B5EF4-FFF2-40B4-BE49-F238E27FC236}">
                <a16:creationId xmlns:a16="http://schemas.microsoft.com/office/drawing/2014/main" id="{591322CE-0936-4E55-2988-A5B18F01D4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402" y="0"/>
            <a:ext cx="12208401" cy="6867070"/>
          </a:xfrm>
        </p:spPr>
      </p:pic>
    </p:spTree>
    <p:extLst>
      <p:ext uri="{BB962C8B-B14F-4D97-AF65-F5344CB8AC3E}">
        <p14:creationId xmlns:p14="http://schemas.microsoft.com/office/powerpoint/2010/main" val="9864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1AB2B8-AC60-E711-902C-6D00000D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5039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92E28-E56A-B1FA-D96F-2D2E0DFA6BC1}"/>
              </a:ext>
            </a:extLst>
          </p:cNvPr>
          <p:cNvSpPr txBox="1"/>
          <p:nvPr/>
        </p:nvSpPr>
        <p:spPr>
          <a:xfrm>
            <a:off x="7107399" y="1066790"/>
            <a:ext cx="472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Pair Plot (Scatter Matrix)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fkGrotesk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FF34F6-D109-A5BB-421E-BA99C0369976}"/>
              </a:ext>
            </a:extLst>
          </p:cNvPr>
          <p:cNvSpPr txBox="1"/>
          <p:nvPr/>
        </p:nvSpPr>
        <p:spPr>
          <a:xfrm>
            <a:off x="6780362" y="1713121"/>
            <a:ext cx="57969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Hits = high engagement + votes + ratings together.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 strong metric alone isn’t enough.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Hits are rare; most content underperforms.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Popularity rises with both engagement &amp; votes.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Release year not a success factor.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Few titles meet all success conditions.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Strategy: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Pick new content scoring high on all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three metrics.</a:t>
            </a:r>
          </a:p>
        </p:txBody>
      </p:sp>
    </p:spTree>
    <p:extLst>
      <p:ext uri="{BB962C8B-B14F-4D97-AF65-F5344CB8AC3E}">
        <p14:creationId xmlns:p14="http://schemas.microsoft.com/office/powerpoint/2010/main" val="15973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graph of blue and orange lines">
            <a:extLst>
              <a:ext uri="{FF2B5EF4-FFF2-40B4-BE49-F238E27FC236}">
                <a16:creationId xmlns:a16="http://schemas.microsoft.com/office/drawing/2014/main" id="{513B5CDE-5748-0AAC-28D1-EB5539011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6" y="321734"/>
            <a:ext cx="5141895" cy="2905170"/>
          </a:xfrm>
          <a:prstGeom prst="rect">
            <a:avLst/>
          </a:prstGeom>
        </p:spPr>
      </p:pic>
      <p:pic>
        <p:nvPicPr>
          <p:cNvPr id="16" name="Picture 15" descr="A graph of different colored rectangular shapes">
            <a:extLst>
              <a:ext uri="{FF2B5EF4-FFF2-40B4-BE49-F238E27FC236}">
                <a16:creationId xmlns:a16="http://schemas.microsoft.com/office/drawing/2014/main" id="{3920D79A-3D2C-87A4-583F-FAD0DF5EE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7" y="3631096"/>
            <a:ext cx="5088591" cy="27605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aph with different colored squares">
            <a:extLst>
              <a:ext uri="{FF2B5EF4-FFF2-40B4-BE49-F238E27FC236}">
                <a16:creationId xmlns:a16="http://schemas.microsoft.com/office/drawing/2014/main" id="{7BB07977-0D48-4CA8-113B-E12A0EEEE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4" y="444501"/>
            <a:ext cx="5737916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4EBE-7446-54E0-9B1C-2466AC96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7334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Key Insights — Netflix Content Analysis</a:t>
            </a:r>
            <a:br>
              <a:rPr lang="en-US" b="1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EFAC7-78F4-4DC4-5BA2-EE420F47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Drama Overload:</a:t>
            </a:r>
            <a:r>
              <a:rPr lang="en-US" sz="2000" dirty="0"/>
              <a:t> 28% of catalog but only </a:t>
            </a:r>
            <a:r>
              <a:rPr lang="en-US" sz="2000" b="1" dirty="0"/>
              <a:t>7% hit rate</a:t>
            </a:r>
            <a:r>
              <a:rPr lang="en-US" sz="2000" dirty="0"/>
              <a:t> — too much focus, low returns.</a:t>
            </a:r>
          </a:p>
          <a:p>
            <a:r>
              <a:rPr lang="en-US" sz="2000" b="1" dirty="0"/>
              <a:t>Format Issue:</a:t>
            </a:r>
            <a:r>
              <a:rPr lang="en-US" sz="2000" dirty="0"/>
              <a:t> TV Shows </a:t>
            </a:r>
            <a:r>
              <a:rPr lang="en-US" sz="2000" b="1" dirty="0"/>
              <a:t>outperform Movies</a:t>
            </a:r>
            <a:r>
              <a:rPr lang="en-US" sz="2000" dirty="0"/>
              <a:t> across most genres.</a:t>
            </a:r>
          </a:p>
          <a:p>
            <a:r>
              <a:rPr lang="en-US" sz="2000" b="1" dirty="0"/>
              <a:t>Language Bias:</a:t>
            </a:r>
            <a:r>
              <a:rPr lang="en-US" sz="2000" dirty="0"/>
              <a:t> 53% of content is </a:t>
            </a:r>
            <a:r>
              <a:rPr lang="en-US" sz="2000" b="1" dirty="0"/>
              <a:t>English</a:t>
            </a:r>
            <a:r>
              <a:rPr lang="en-US" sz="2000" dirty="0"/>
              <a:t>, limiting global reach.</a:t>
            </a:r>
          </a:p>
          <a:p>
            <a:r>
              <a:rPr lang="en-US" sz="2000" b="1" dirty="0"/>
              <a:t>Low Quality:</a:t>
            </a:r>
            <a:r>
              <a:rPr lang="en-US" sz="2000" dirty="0"/>
              <a:t> </a:t>
            </a:r>
            <a:r>
              <a:rPr lang="en-US" sz="2000" b="1" dirty="0"/>
              <a:t>89%</a:t>
            </a:r>
            <a:r>
              <a:rPr lang="en-US" sz="2000" dirty="0"/>
              <a:t> of titles score below </a:t>
            </a:r>
            <a:r>
              <a:rPr lang="en-US" sz="2000" b="1" dirty="0"/>
              <a:t>8.0</a:t>
            </a:r>
            <a:r>
              <a:rPr lang="en-US" sz="2000" dirty="0"/>
              <a:t>, showing weak quality control.</a:t>
            </a:r>
          </a:p>
          <a:p>
            <a:r>
              <a:rPr lang="en-US" sz="2000" b="1" dirty="0"/>
              <a:t>Low Hit Rate:</a:t>
            </a:r>
            <a:r>
              <a:rPr lang="en-US" sz="2000" dirty="0"/>
              <a:t> Only </a:t>
            </a:r>
            <a:r>
              <a:rPr lang="en-US" sz="2000" b="1" dirty="0"/>
              <a:t>5.7%</a:t>
            </a:r>
            <a:r>
              <a:rPr lang="en-US" sz="2000" dirty="0"/>
              <a:t> of titles are hits — major inefficiency.</a:t>
            </a:r>
          </a:p>
          <a:p>
            <a:r>
              <a:rPr lang="en-US" sz="2000" b="1" dirty="0"/>
              <a:t>Ignored Winners:</a:t>
            </a:r>
            <a:r>
              <a:rPr lang="en-US" sz="2000" dirty="0"/>
              <a:t> </a:t>
            </a:r>
            <a:r>
              <a:rPr lang="en-US" sz="2000" b="1" dirty="0"/>
              <a:t>Crime, Documentary, Thriller</a:t>
            </a:r>
            <a:r>
              <a:rPr lang="en-US" sz="2000" dirty="0"/>
              <a:t> have </a:t>
            </a:r>
            <a:r>
              <a:rPr lang="en-US" sz="2000" b="1" dirty="0"/>
              <a:t>higher hit rates</a:t>
            </a:r>
            <a:r>
              <a:rPr lang="en-US" sz="2000" dirty="0"/>
              <a:t> but low focus.</a:t>
            </a:r>
          </a:p>
          <a:p>
            <a:r>
              <a:rPr lang="en-US" sz="2000" b="1" dirty="0"/>
              <a:t>Engagement Matters:</a:t>
            </a:r>
            <a:r>
              <a:rPr lang="en-US" sz="2000" dirty="0"/>
              <a:t> </a:t>
            </a:r>
            <a:r>
              <a:rPr lang="en-US" sz="2000" b="1" dirty="0"/>
              <a:t>Votes and engagement</a:t>
            </a:r>
            <a:r>
              <a:rPr lang="en-US" sz="2000" dirty="0"/>
              <a:t> predict success better than ratings.</a:t>
            </a:r>
          </a:p>
          <a:p>
            <a:r>
              <a:rPr lang="en-US" sz="2000" b="1" dirty="0"/>
              <a:t>New ≠ Better:</a:t>
            </a:r>
            <a:r>
              <a:rPr lang="en-US" sz="2000" dirty="0"/>
              <a:t> </a:t>
            </a:r>
            <a:r>
              <a:rPr lang="en-US" sz="2000" b="1" dirty="0"/>
              <a:t>Older titles</a:t>
            </a:r>
            <a:r>
              <a:rPr lang="en-US" sz="2000" dirty="0"/>
              <a:t> often rate higher than new releases.</a:t>
            </a:r>
          </a:p>
          <a:p>
            <a:r>
              <a:rPr lang="en-US" sz="2000" b="1" dirty="0"/>
              <a:t>Data Gaps:</a:t>
            </a:r>
            <a:r>
              <a:rPr lang="en-US" sz="2000" dirty="0"/>
              <a:t> Many titles lack </a:t>
            </a:r>
            <a:r>
              <a:rPr lang="en-US" sz="2000" b="1" dirty="0"/>
              <a:t>reliable rating data</a:t>
            </a:r>
            <a:r>
              <a:rPr lang="en-US" sz="2000" dirty="0"/>
              <a:t>, hurting decisions.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08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972C-6D60-6A76-18D4-69FACE8EA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50" y="1108075"/>
            <a:ext cx="12274550" cy="7397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Data-Driven Success Model &amp; Recommendations</a:t>
            </a:r>
            <a:br>
              <a:rPr lang="en-US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5977A-4BB0-9843-35F8-CFD1E9C8E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7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Key Drivers of Success:</a:t>
            </a:r>
          </a:p>
          <a:p>
            <a:pPr lvl="1"/>
            <a:r>
              <a:rPr lang="en-US" sz="2000" dirty="0"/>
              <a:t>High engagement score (&gt;0.49 correlation with hits)</a:t>
            </a:r>
          </a:p>
          <a:p>
            <a:pPr lvl="1"/>
            <a:r>
              <a:rPr lang="en-US" sz="2000" dirty="0"/>
              <a:t>TV Shows outperform Movies (71% more likely to succeed)</a:t>
            </a:r>
          </a:p>
          <a:p>
            <a:pPr lvl="1"/>
            <a:r>
              <a:rPr lang="en-US" sz="2000" dirty="0"/>
              <a:t>Language-genre fit can create a 10x difference in performance</a:t>
            </a:r>
          </a:p>
          <a:p>
            <a:pPr lvl="1"/>
            <a:r>
              <a:rPr lang="en-US" sz="2000" dirty="0"/>
              <a:t>Only content with rating &gt;7.5 and &gt;1000 votes consistently succeeds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4-Pillar Strategy for Netflix:</a:t>
            </a:r>
          </a:p>
          <a:p>
            <a:pPr lvl="1"/>
            <a:r>
              <a:rPr lang="en-US" sz="2000" dirty="0"/>
              <a:t>Format Rebalancing: Shift to a 60/40 TV/Movie split</a:t>
            </a:r>
          </a:p>
          <a:p>
            <a:pPr lvl="1"/>
            <a:r>
              <a:rPr lang="en-US" sz="2000" dirty="0"/>
              <a:t>Genre Optimization: Reduce Drama by 200+ titles, expand in high-hit genres</a:t>
            </a:r>
          </a:p>
          <a:p>
            <a:pPr lvl="1"/>
            <a:r>
              <a:rPr lang="en-US" sz="2000" dirty="0"/>
              <a:t>Quality Gate: Implement a minimum rating threshold (6.5+)</a:t>
            </a:r>
          </a:p>
          <a:p>
            <a:pPr lvl="1"/>
            <a:r>
              <a:rPr lang="en-US" sz="2000" dirty="0"/>
              <a:t>Market Targeting: Invest in top language-genre segments (e.g., Korean, Japanese, Animation)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62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scale with a blue cube and a blue cube on it">
            <a:extLst>
              <a:ext uri="{FF2B5EF4-FFF2-40B4-BE49-F238E27FC236}">
                <a16:creationId xmlns:a16="http://schemas.microsoft.com/office/drawing/2014/main" id="{51BF235D-B5CB-65D1-14A1-C50730F69C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066" y="0"/>
            <a:ext cx="614483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43EDF3-DCEB-E03D-2AAE-DEE2C74E66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047165" y="0"/>
            <a:ext cx="6144835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6ED4-3D3B-613D-C949-82A265214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298184"/>
            <a:ext cx="5695948" cy="4351338"/>
          </a:xfrm>
        </p:spPr>
        <p:txBody>
          <a:bodyPr/>
          <a:lstStyle/>
          <a:p>
            <a:r>
              <a:rPr lang="en-US" sz="1800" b="1" dirty="0"/>
              <a:t>Current State: </a:t>
            </a:r>
            <a:r>
              <a:rPr lang="en-US" sz="1800" dirty="0"/>
              <a:t>50% TV Shows, 50% Movies</a:t>
            </a:r>
          </a:p>
          <a:p>
            <a:r>
              <a:rPr lang="en-US" sz="1800" b="1" dirty="0"/>
              <a:t>Target State: </a:t>
            </a:r>
            <a:r>
              <a:rPr lang="en-US" sz="1800" dirty="0"/>
              <a:t>60% TV Shows, 40% Movies</a:t>
            </a:r>
          </a:p>
          <a:p>
            <a:r>
              <a:rPr lang="en-US" sz="1800" b="1" dirty="0"/>
              <a:t>Action Step:</a:t>
            </a:r>
          </a:p>
          <a:p>
            <a:pPr lvl="1"/>
            <a:r>
              <a:rPr lang="en-US" sz="1800" dirty="0"/>
              <a:t>Redirect 200 Movie acquisitions to TV format</a:t>
            </a:r>
          </a:p>
          <a:p>
            <a:pPr lvl="1"/>
            <a:r>
              <a:rPr lang="en-US" sz="1800" dirty="0"/>
              <a:t>Leverage TV's 12/14 genre superiority</a:t>
            </a:r>
          </a:p>
          <a:p>
            <a:r>
              <a:rPr lang="en-US" sz="1800" b="1" dirty="0"/>
              <a:t>Expected Impact: </a:t>
            </a:r>
            <a:r>
              <a:rPr lang="en-US" sz="1800" dirty="0"/>
              <a:t>25% performance improvement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2CDBCD-D878-F787-9F72-6B6EA2400C8C}"/>
              </a:ext>
            </a:extLst>
          </p:cNvPr>
          <p:cNvCxnSpPr/>
          <p:nvPr/>
        </p:nvCxnSpPr>
        <p:spPr>
          <a:xfrm>
            <a:off x="6172200" y="1276350"/>
            <a:ext cx="0" cy="5073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A67EFB3-61D1-5CE2-604C-EB5EC8638530}"/>
              </a:ext>
            </a:extLst>
          </p:cNvPr>
          <p:cNvSpPr txBox="1"/>
          <p:nvPr/>
        </p:nvSpPr>
        <p:spPr>
          <a:xfrm>
            <a:off x="400050" y="1276350"/>
            <a:ext cx="4431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PILLAR 1 - Format Rebalancing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CA1B0C-0EFE-C465-56A7-E5C71634F85A}"/>
              </a:ext>
            </a:extLst>
          </p:cNvPr>
          <p:cNvSpPr txBox="1"/>
          <p:nvPr/>
        </p:nvSpPr>
        <p:spPr>
          <a:xfrm>
            <a:off x="6369062" y="120864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PILLAR 2 - Genre Portfolio Optimization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0842B2-96E6-050D-7B66-B5ED5442EC26}"/>
              </a:ext>
            </a:extLst>
          </p:cNvPr>
          <p:cNvSpPr txBox="1">
            <a:spLocks/>
          </p:cNvSpPr>
          <p:nvPr/>
        </p:nvSpPr>
        <p:spPr>
          <a:xfrm>
            <a:off x="6369062" y="2203966"/>
            <a:ext cx="5333988" cy="423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Drama Reduction:</a:t>
            </a:r>
          </a:p>
          <a:p>
            <a:pPr lvl="1"/>
            <a:r>
              <a:rPr lang="en-IN" sz="1800" dirty="0"/>
              <a:t>Current: 1,110 titles → Target: 900 titles (reduce by 200)</a:t>
            </a:r>
          </a:p>
          <a:p>
            <a:pPr marL="457200" lvl="1" indent="0">
              <a:buNone/>
            </a:pPr>
            <a:r>
              <a:rPr lang="en-IN" sz="1800" b="1" dirty="0"/>
              <a:t>Reason: </a:t>
            </a:r>
            <a:r>
              <a:rPr lang="en-US" sz="1800" dirty="0"/>
              <a:t>To prevent viewers from feeling overwhelmed and keep their interest high.</a:t>
            </a:r>
          </a:p>
          <a:p>
            <a:r>
              <a:rPr lang="en-IN" sz="1800" b="1" dirty="0"/>
              <a:t>Expand High-Engagement Genres:</a:t>
            </a:r>
          </a:p>
          <a:p>
            <a:pPr lvl="1"/>
            <a:r>
              <a:rPr lang="en-IN" sz="1800" dirty="0"/>
              <a:t>Add 100 Thriller titles</a:t>
            </a:r>
          </a:p>
          <a:p>
            <a:pPr lvl="1"/>
            <a:r>
              <a:rPr lang="en-IN" sz="1800" dirty="0"/>
              <a:t>Add 100 Horror titles (currently underserved)</a:t>
            </a:r>
          </a:p>
          <a:p>
            <a:pPr lvl="1"/>
            <a:r>
              <a:rPr lang="en-IN" sz="1800" dirty="0"/>
              <a:t>Develop Sci-Fi TV Shows (missing opportunity)</a:t>
            </a:r>
          </a:p>
          <a:p>
            <a:r>
              <a:rPr lang="en-IN" sz="1800" b="1" dirty="0"/>
              <a:t>Expected Impact: </a:t>
            </a:r>
            <a:r>
              <a:rPr lang="en-IN" sz="1800" dirty="0"/>
              <a:t>Genre hit rate from 7% to 12%</a:t>
            </a:r>
          </a:p>
          <a:p>
            <a:pPr marL="0" indent="0">
              <a:buNone/>
            </a:pPr>
            <a:br>
              <a:rPr lang="en-IN" sz="1800" dirty="0"/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2409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A496C-CDD1-DBC8-3CBB-E3B2B88C8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4693B-1988-8DE0-FB7D-0AB6ABD881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172197" y="0"/>
            <a:ext cx="6019803" cy="6856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3A14BA-4BEA-8A07-7D7C-7D48A77E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266" y="0"/>
            <a:ext cx="6174464" cy="68561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EF05F-49DD-62B6-C3C8-CC23DFD6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998662"/>
            <a:ext cx="5333997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Implementation:</a:t>
            </a:r>
          </a:p>
          <a:p>
            <a:pPr lvl="1"/>
            <a:r>
              <a:rPr lang="en-US" sz="1800" dirty="0"/>
              <a:t>Establish 6.5 rating minimum for all new acquisitions</a:t>
            </a:r>
          </a:p>
          <a:p>
            <a:pPr lvl="1"/>
            <a:r>
              <a:rPr lang="en-US" sz="1800" dirty="0"/>
              <a:t>Eliminate bottom 35% quality tier (Average/Poor)</a:t>
            </a:r>
          </a:p>
          <a:p>
            <a:pPr lvl="1"/>
            <a:r>
              <a:rPr lang="en-US" sz="1800" dirty="0"/>
              <a:t>Create premium tier for 7.5+ rated content</a:t>
            </a:r>
          </a:p>
          <a:p>
            <a:pPr lvl="1"/>
            <a:r>
              <a:rPr lang="en-US" sz="1800" dirty="0"/>
              <a:t>Phase out all sub-6.0 content within 12 months</a:t>
            </a:r>
          </a:p>
          <a:p>
            <a:r>
              <a:rPr lang="en-US" sz="1800" b="1" dirty="0"/>
              <a:t>Expected Impact:</a:t>
            </a:r>
          </a:p>
          <a:p>
            <a:pPr lvl="1"/>
            <a:r>
              <a:rPr lang="en-US" sz="1800" dirty="0"/>
              <a:t>Average quality: 6.8 → 7.2 rating</a:t>
            </a:r>
          </a:p>
          <a:p>
            <a:pPr lvl="1"/>
            <a:r>
              <a:rPr lang="en-US" sz="1800" dirty="0"/>
              <a:t>Cost savings: $300-500M from eliminating poor content</a:t>
            </a:r>
          </a:p>
          <a:p>
            <a:endParaRPr lang="en-US" sz="1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FEEA2C-9D7E-6D2D-0D35-F779E3860786}"/>
              </a:ext>
            </a:extLst>
          </p:cNvPr>
          <p:cNvCxnSpPr/>
          <p:nvPr/>
        </p:nvCxnSpPr>
        <p:spPr>
          <a:xfrm>
            <a:off x="6172200" y="1276350"/>
            <a:ext cx="0" cy="5073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3A16C-AA35-B602-0846-4DAA58FF77D5}"/>
              </a:ext>
            </a:extLst>
          </p:cNvPr>
          <p:cNvSpPr txBox="1"/>
          <p:nvPr/>
        </p:nvSpPr>
        <p:spPr>
          <a:xfrm>
            <a:off x="400050" y="1276350"/>
            <a:ext cx="4097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PILLAR 3 - Quality 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4B10-DB15-445F-2AED-B7B4E921B93D}"/>
              </a:ext>
            </a:extLst>
          </p:cNvPr>
          <p:cNvSpPr txBox="1"/>
          <p:nvPr/>
        </p:nvSpPr>
        <p:spPr>
          <a:xfrm>
            <a:off x="6369061" y="1208643"/>
            <a:ext cx="63880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PILLAR 4 - Language-Genre Precision Targeting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B95C22-F146-0E2B-68DD-EFC8E431878B}"/>
              </a:ext>
            </a:extLst>
          </p:cNvPr>
          <p:cNvSpPr txBox="1">
            <a:spLocks/>
          </p:cNvSpPr>
          <p:nvPr/>
        </p:nvSpPr>
        <p:spPr>
          <a:xfrm>
            <a:off x="6369062" y="2203966"/>
            <a:ext cx="5333988" cy="423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/>
              <a:t>Spanish Content: </a:t>
            </a:r>
            <a:r>
              <a:rPr lang="en-IN" sz="1800" dirty="0"/>
              <a:t>Increase 7% → 12% (Focus: Drama/Comedy, Avoid: Reality TV)</a:t>
            </a:r>
          </a:p>
          <a:p>
            <a:r>
              <a:rPr lang="en-IN" sz="1800" b="1" dirty="0"/>
              <a:t>Mandarin Content: </a:t>
            </a:r>
            <a:r>
              <a:rPr lang="en-IN" sz="1800" dirty="0"/>
              <a:t>Increase 3.3% → 8% (Priority: Documentary/Animation)</a:t>
            </a:r>
          </a:p>
          <a:p>
            <a:r>
              <a:rPr lang="en-IN" sz="1800" b="1" dirty="0"/>
              <a:t>Hindi Animation: </a:t>
            </a:r>
            <a:r>
              <a:rPr lang="en-IN" sz="1800" dirty="0"/>
              <a:t>Leverage 8.30 peak rating</a:t>
            </a:r>
          </a:p>
          <a:p>
            <a:r>
              <a:rPr lang="en-IN" sz="1800" b="1" dirty="0"/>
              <a:t>Korean Content: </a:t>
            </a:r>
            <a:r>
              <a:rPr lang="en-IN" sz="1800" dirty="0"/>
              <a:t>Maintain 9% → 12% (Proven 7.0 consistency)</a:t>
            </a:r>
          </a:p>
          <a:p>
            <a:r>
              <a:rPr lang="en-IN" sz="1800" b="1" dirty="0"/>
              <a:t>Reduce English Dependency: </a:t>
            </a:r>
            <a:r>
              <a:rPr lang="en-IN" sz="1800" dirty="0"/>
              <a:t>53% → 45%</a:t>
            </a:r>
          </a:p>
          <a:p>
            <a:r>
              <a:rPr lang="en-IN" sz="1800" b="1" dirty="0"/>
              <a:t>Expected Impact: </a:t>
            </a:r>
            <a:r>
              <a:rPr lang="en-IN" sz="1800" dirty="0"/>
              <a:t>30% international content improvement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6157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73A9-2B29-88D8-E565-592F5A69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549275"/>
            <a:ext cx="10515600" cy="1325563"/>
          </a:xfrm>
        </p:spPr>
        <p:txBody>
          <a:bodyPr/>
          <a:lstStyle/>
          <a:p>
            <a:r>
              <a:rPr lang="en-IN" dirty="0"/>
              <a:t> </a:t>
            </a:r>
            <a:r>
              <a:rPr lang="en-IN" sz="4000" b="1" dirty="0">
                <a:solidFill>
                  <a:srgbClr val="FF0000"/>
                </a:solidFill>
              </a:rPr>
              <a:t>Projected Business Impact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D169A3-CFDC-E272-390A-234B0C5EE6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800" y="1481571"/>
            <a:ext cx="1132205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 Hit Rate: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focusing on top-performing formats, genres, and languages, the hit rate could increase from 7% to 15%.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Quality: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Average content ratings are expected to rise from 6.8 to over 7.2 by only acquiring titles that meet a minimum quality threshold of 6.5.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International Growth: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Non-English hits could grow by 30% through targeted language and genre strategies.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Cost Savings: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Removing low-performing, low-engagement titles could save $300–500 million annually.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 Efficient Catalog: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balanced, data-driven catalog will reduce oversaturation and boost audience retention.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Maximized ROI: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Investing smarter means getting more hits with fewer titles, ensuring better returns on content spending.</a:t>
            </a:r>
          </a:p>
        </p:txBody>
      </p:sp>
    </p:spTree>
    <p:extLst>
      <p:ext uri="{BB962C8B-B14F-4D97-AF65-F5344CB8AC3E}">
        <p14:creationId xmlns:p14="http://schemas.microsoft.com/office/powerpoint/2010/main" val="17730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02A2-F78C-6422-B91F-C7D5D023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Why This Solution Works 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7981-1850-2548-2820-AB950C028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Data-Driven: </a:t>
            </a:r>
            <a:r>
              <a:rPr lang="en-US" sz="2000" dirty="0"/>
              <a:t>Based on analysis of 3,990 real titles, not assumptions</a:t>
            </a:r>
          </a:p>
          <a:p>
            <a:r>
              <a:rPr lang="en-US" sz="2000" b="1" dirty="0"/>
              <a:t>Actionable: </a:t>
            </a:r>
            <a:r>
              <a:rPr lang="en-US" sz="2000" dirty="0"/>
              <a:t>Clear, measurable recommendations with timelines</a:t>
            </a:r>
          </a:p>
          <a:p>
            <a:r>
              <a:rPr lang="en-US" sz="2000" b="1" dirty="0"/>
              <a:t>Resource Optimized: </a:t>
            </a:r>
            <a:r>
              <a:rPr lang="en-US" sz="2000" dirty="0"/>
              <a:t>Reallocates budget from Drama to TV format</a:t>
            </a:r>
          </a:p>
          <a:p>
            <a:r>
              <a:rPr lang="en-US" sz="2000" b="1" dirty="0"/>
              <a:t>Quality Focused: </a:t>
            </a:r>
            <a:r>
              <a:rPr lang="en-US" sz="2000" dirty="0"/>
              <a:t>6.5 rating floor prevents poor investments</a:t>
            </a:r>
          </a:p>
          <a:p>
            <a:r>
              <a:rPr lang="en-US" sz="2000" b="1" dirty="0"/>
              <a:t>Globally Strategic: </a:t>
            </a:r>
            <a:r>
              <a:rPr lang="en-US" sz="2000" dirty="0"/>
              <a:t>Taps underutilized markets (Mandarin, Hindi)</a:t>
            </a:r>
          </a:p>
          <a:p>
            <a:r>
              <a:rPr lang="en-US" sz="2000" b="1" dirty="0"/>
              <a:t>Risk Reduction: </a:t>
            </a:r>
            <a:r>
              <a:rPr lang="en-US" sz="2000" dirty="0"/>
              <a:t>TV format wins in 86% of genres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406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98FF-46CE-67E6-1A8D-0ED6DB7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847725"/>
            <a:ext cx="10515600" cy="1325563"/>
          </a:xfrm>
        </p:spPr>
        <p:txBody>
          <a:bodyPr/>
          <a:lstStyle/>
          <a:p>
            <a:r>
              <a:rPr lang="en-IN" sz="4000" b="1" dirty="0">
                <a:solidFill>
                  <a:srgbClr val="FF0000"/>
                </a:solidFill>
              </a:rPr>
              <a:t>Challenges Faced :</a:t>
            </a:r>
            <a:br>
              <a:rPr lang="en-IN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AC3FDC-C2A7-7EB3-E67B-9E84692F5A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6725" y="2044286"/>
            <a:ext cx="112585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Reliability: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Nearly half of all titles had fewer than 100 votes, making ratings unreliable.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Created an engagement score by weighting ratings with vote count and validated it against real viewer behavior.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Genre Ambiguity: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Many titles belong to multiple genres, complicating classification.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Used the first-listed genre as the ‘primary’ genre for consistent analysis.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Temporal Bias: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dirty="0"/>
              <a:t>Older titles get more votes over time, making comparisons unfair.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Solution: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dirty="0"/>
              <a:t>Grouped titles by release year and studied patterns across different years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Outcome: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steps ensured insights reflect true drivers of success, not quirks in the data.</a:t>
            </a:r>
          </a:p>
        </p:txBody>
      </p:sp>
    </p:spTree>
    <p:extLst>
      <p:ext uri="{BB962C8B-B14F-4D97-AF65-F5344CB8AC3E}">
        <p14:creationId xmlns:p14="http://schemas.microsoft.com/office/powerpoint/2010/main" val="108315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2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40DB-113C-E318-7BBF-560187D9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Introduction 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84981-5DC2-9301-4F3C-C33F89E7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About Netflix </a:t>
            </a:r>
            <a:endParaRPr lang="en-US" sz="2600" dirty="0"/>
          </a:p>
          <a:p>
            <a:r>
              <a:rPr lang="en-US" sz="1900" dirty="0"/>
              <a:t>World’s leading streaming platform with a vast library of movies and TV shows.</a:t>
            </a:r>
          </a:p>
          <a:p>
            <a:r>
              <a:rPr lang="en-US" sz="1900" dirty="0"/>
              <a:t>Operates in over 190 countries with diverse audience preferences.</a:t>
            </a:r>
          </a:p>
          <a:p>
            <a:pPr marL="0" indent="0">
              <a:buNone/>
            </a:pPr>
            <a:r>
              <a:rPr lang="en-US" b="1" dirty="0"/>
              <a:t>I</a:t>
            </a:r>
            <a:r>
              <a:rPr lang="en-US" sz="2600" b="1" dirty="0"/>
              <a:t>ndustry Context</a:t>
            </a:r>
            <a:endParaRPr lang="en-US" sz="2600" dirty="0"/>
          </a:p>
          <a:p>
            <a:r>
              <a:rPr lang="en-US" sz="1900" dirty="0"/>
              <a:t>The streaming industry is </a:t>
            </a:r>
            <a:r>
              <a:rPr lang="en-US" sz="1900" b="1" dirty="0"/>
              <a:t>highly competitive</a:t>
            </a:r>
            <a:r>
              <a:rPr lang="en-US" sz="1900" dirty="0"/>
              <a:t>, requiring continuous investment in fresh and engaging content.</a:t>
            </a:r>
          </a:p>
          <a:p>
            <a:r>
              <a:rPr lang="en-US" sz="1900" dirty="0"/>
              <a:t>Decision-making for </a:t>
            </a:r>
            <a:r>
              <a:rPr lang="en-US" sz="1900" b="1" dirty="0"/>
              <a:t>content acquisition </a:t>
            </a:r>
            <a:r>
              <a:rPr lang="en-US" sz="1900" dirty="0"/>
              <a:t>depends on understanding audience behavior and viewing trends.</a:t>
            </a:r>
          </a:p>
          <a:p>
            <a:pPr marL="0" indent="0">
              <a:buNone/>
            </a:pPr>
            <a:r>
              <a:rPr lang="en-US" sz="2600" b="1" dirty="0"/>
              <a:t>Why this analysis matters</a:t>
            </a:r>
            <a:endParaRPr lang="en-US" sz="2600" dirty="0"/>
          </a:p>
          <a:p>
            <a:r>
              <a:rPr lang="en-US" sz="1900" dirty="0"/>
              <a:t>Helps Netflix </a:t>
            </a:r>
            <a:r>
              <a:rPr lang="en-US" sz="1900" b="1" dirty="0"/>
              <a:t>identify what content truly performs</a:t>
            </a:r>
            <a:r>
              <a:rPr lang="en-US" sz="1900" dirty="0"/>
              <a:t> in terms of engagement and popularity.</a:t>
            </a:r>
          </a:p>
          <a:p>
            <a:r>
              <a:rPr lang="en-US" sz="1900" dirty="0"/>
              <a:t>Supports smarter investment — </a:t>
            </a:r>
            <a:r>
              <a:rPr lang="en-US" sz="1900" b="1" dirty="0"/>
              <a:t>spend less, earn more engagement</a:t>
            </a:r>
            <a:r>
              <a:rPr lang="en-US" sz="1900" dirty="0"/>
              <a:t>.</a:t>
            </a:r>
          </a:p>
          <a:p>
            <a:r>
              <a:rPr lang="en-US" sz="1900" dirty="0"/>
              <a:t>Bridges the gap between </a:t>
            </a:r>
            <a:r>
              <a:rPr lang="en-US" sz="1900" b="1" dirty="0"/>
              <a:t>data insights</a:t>
            </a:r>
            <a:r>
              <a:rPr lang="en-US" sz="1900" dirty="0"/>
              <a:t> and </a:t>
            </a:r>
            <a:r>
              <a:rPr lang="en-US" sz="1900" b="1" dirty="0"/>
              <a:t>business strategy</a:t>
            </a:r>
            <a:r>
              <a:rPr lang="en-US" sz="19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613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A44D8-C0E9-BF4C-82A6-D9E0D169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68" y="41737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Problem statement:</a:t>
            </a:r>
            <a:br>
              <a:rPr lang="en-US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BDB5C-7753-1393-5FEC-2F10491E7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83" y="1142297"/>
            <a:ext cx="10515600" cy="4351338"/>
          </a:xfrm>
        </p:spPr>
        <p:txBody>
          <a:bodyPr>
            <a:normAutofit/>
          </a:bodyPr>
          <a:lstStyle/>
          <a:p>
            <a:r>
              <a:rPr lang="en-IN" sz="1800" dirty="0"/>
              <a:t>Netflix acquires and licenses thousands of titles across diverse genres, languages, and formats. However, not all content generates equal audience engagement. With limited acquisition budgets and </a:t>
            </a:r>
            <a:r>
              <a:rPr lang="en-IN" sz="1800" dirty="0" err="1"/>
              <a:t>catalog</a:t>
            </a:r>
            <a:r>
              <a:rPr lang="en-IN" sz="1800" dirty="0"/>
              <a:t> space, understanding which content categories resonate most with audiences is critical for strategic decision-making.</a:t>
            </a:r>
          </a:p>
          <a:p>
            <a:endParaRPr lang="en-IN" sz="1900" dirty="0"/>
          </a:p>
          <a:p>
            <a:endParaRPr lang="en-IN" sz="1900" dirty="0"/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Analyze Netflix’s US catalog to find which </a:t>
            </a:r>
            <a:r>
              <a:rPr lang="en-US" altLang="en-US" sz="1800" b="1" dirty="0">
                <a:latin typeface="Arial" panose="020B0604020202020204" pitchFamily="34" charset="0"/>
              </a:rPr>
              <a:t>genres, formats (Movies vs Series), and languages</a:t>
            </a:r>
            <a:r>
              <a:rPr lang="en-US" altLang="en-US" sz="1800" dirty="0">
                <a:latin typeface="Arial" panose="020B0604020202020204" pitchFamily="34" charset="0"/>
              </a:rPr>
              <a:t> attract the most viewers.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Identify what drives </a:t>
            </a:r>
            <a:r>
              <a:rPr lang="en-US" altLang="en-US" sz="1800" b="1" dirty="0">
                <a:latin typeface="Arial" panose="020B0604020202020204" pitchFamily="34" charset="0"/>
              </a:rPr>
              <a:t>higher engagement, ratings, and popularity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Use insights to guide </a:t>
            </a:r>
            <a:r>
              <a:rPr lang="en-US" altLang="en-US" sz="1800" b="1" dirty="0">
                <a:latin typeface="Arial" panose="020B0604020202020204" pitchFamily="34" charset="0"/>
              </a:rPr>
              <a:t>future content investment</a:t>
            </a:r>
            <a:r>
              <a:rPr lang="en-US" altLang="en-US" sz="1800" dirty="0">
                <a:latin typeface="Arial" panose="020B0604020202020204" pitchFamily="34" charset="0"/>
              </a:rPr>
              <a:t> and improve the </a:t>
            </a:r>
            <a:r>
              <a:rPr lang="en-US" altLang="en-US" sz="1800" b="1" dirty="0">
                <a:latin typeface="Arial" panose="020B0604020202020204" pitchFamily="34" charset="0"/>
              </a:rPr>
              <a:t>catalog strategy</a:t>
            </a:r>
            <a:r>
              <a:rPr lang="en-US" altLang="en-US" sz="1800" dirty="0">
                <a:latin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477A7-25B0-B379-47D9-5FEA47691E34}"/>
              </a:ext>
            </a:extLst>
          </p:cNvPr>
          <p:cNvSpPr txBox="1"/>
          <p:nvPr/>
        </p:nvSpPr>
        <p:spPr>
          <a:xfrm>
            <a:off x="603068" y="2578894"/>
            <a:ext cx="2921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Objective: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8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09283C5-8265-1671-6A2B-35CC3AD0BE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19592"/>
              </p:ext>
            </p:extLst>
          </p:nvPr>
        </p:nvGraphicFramePr>
        <p:xfrm>
          <a:off x="970470" y="1104902"/>
          <a:ext cx="10515600" cy="3410563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4880441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98729198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446834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86229075"/>
                    </a:ext>
                  </a:extLst>
                </a:gridCol>
              </a:tblGrid>
              <a:tr h="6671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Year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Investment (Content Spend, $B)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Net Profit ($B)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Profit ÷ Investment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080500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12.0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10%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789047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14.6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13%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62230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17.3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2.8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16%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90307"/>
                  </a:ext>
                </a:extLst>
              </a:tr>
              <a:tr h="456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17.0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5.1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30%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4371329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17.0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4.5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26%</a:t>
                      </a:r>
                      <a:endParaRPr lang="en-IN" dirty="0"/>
                    </a:p>
                  </a:txBody>
                  <a:tcPr marL="1080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798167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13.0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5.4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42%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680294"/>
                  </a:ext>
                </a:extLst>
              </a:tr>
              <a:tr h="381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16.2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8.7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54%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92882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B5B0D0-DC7D-13C3-0986-3732A677910B}"/>
              </a:ext>
            </a:extLst>
          </p:cNvPr>
          <p:cNvSpPr txBox="1"/>
          <p:nvPr/>
        </p:nvSpPr>
        <p:spPr>
          <a:xfrm>
            <a:off x="628949" y="4852090"/>
            <a:ext cx="11198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Observation: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From 2018–2021, Netflix’s </a:t>
            </a:r>
            <a:r>
              <a:rPr lang="en-US" b="1" dirty="0"/>
              <a:t>profit was only about 10–25% of its investment</a:t>
            </a:r>
            <a:r>
              <a:rPr lang="en-US" dirty="0"/>
              <a:t>.</a:t>
            </a:r>
          </a:p>
          <a:p>
            <a:r>
              <a:rPr lang="en-US" dirty="0"/>
              <a:t>Recently (2023–2024), profit margins have improved — Netflix is finally reaping returns from earlier investments.</a:t>
            </a:r>
          </a:p>
          <a:p>
            <a:r>
              <a:rPr lang="en-US" dirty="0"/>
              <a:t>Still, the </a:t>
            </a:r>
            <a:r>
              <a:rPr lang="en-US" b="1" dirty="0"/>
              <a:t>cost base is huge</a:t>
            </a:r>
            <a:r>
              <a:rPr lang="en-US" dirty="0"/>
              <a:t>, meaning most of the money goes into content before profits emerge.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AB4F7-1832-1922-DD26-8E6F820F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341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Metrics Table :</a:t>
            </a:r>
            <a:endParaRPr lang="en-IN" sz="24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D6107C-0119-1602-D366-13CED5084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8539-F0A4-EC2F-048E-C33AF865E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Domain Knowledge: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3427E-18C9-7B89-1577-14AC3A8E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 Streaming Platform Overview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/>
              <a:t>Subscription-based, on-demand video service.</a:t>
            </a:r>
          </a:p>
          <a:p>
            <a:pPr lvl="1"/>
            <a:r>
              <a:rPr lang="en-US" dirty="0"/>
              <a:t>Offers diverse </a:t>
            </a:r>
            <a:r>
              <a:rPr lang="en-US" b="1" dirty="0"/>
              <a:t>movies &amp; TV shows</a:t>
            </a:r>
            <a:r>
              <a:rPr lang="en-US" dirty="0"/>
              <a:t> across global markets.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</a:rPr>
              <a:t>2. Content Acquisition Process</a:t>
            </a:r>
          </a:p>
          <a:p>
            <a:pPr lvl="1"/>
            <a:r>
              <a:rPr lang="en-US" dirty="0"/>
              <a:t>Buys content (licensed titles) and creates its own (Netflix Originals).</a:t>
            </a:r>
          </a:p>
          <a:p>
            <a:pPr lvl="1"/>
            <a:r>
              <a:rPr lang="en-US" dirty="0"/>
              <a:t>Tries to pick content that balances cost, popularity, and what people want to watch.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</a:rPr>
              <a:t>3. Catalog Diversity</a:t>
            </a:r>
          </a:p>
          <a:p>
            <a:pPr lvl="1"/>
            <a:r>
              <a:rPr lang="en-US" dirty="0"/>
              <a:t>Wide mix of </a:t>
            </a:r>
            <a:r>
              <a:rPr lang="en-US" b="1" dirty="0"/>
              <a:t>genres, languages, and formats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Designed to attract different audience segments.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</a:rPr>
              <a:t>4. Performance Metrics</a:t>
            </a:r>
          </a:p>
          <a:p>
            <a:pPr lvl="1"/>
            <a:r>
              <a:rPr lang="en-US" dirty="0"/>
              <a:t>Key indicators: </a:t>
            </a:r>
            <a:r>
              <a:rPr lang="en-US" b="1" dirty="0"/>
              <a:t>Watch Time, Completion Rate, Ratings, Popularity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Uses these numbers to see what’s working and what’s not.</a:t>
            </a:r>
          </a:p>
          <a:p>
            <a:pPr marL="0" indent="0">
              <a:buNone/>
            </a:pP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</a:rPr>
              <a:t>5. Strategic Importance</a:t>
            </a:r>
          </a:p>
          <a:p>
            <a:pPr lvl="1"/>
            <a:r>
              <a:rPr lang="en-US" dirty="0"/>
              <a:t>Analyzes this data to decide what to buy or make next.</a:t>
            </a:r>
          </a:p>
          <a:p>
            <a:pPr lvl="1"/>
            <a:r>
              <a:rPr lang="en-US" dirty="0"/>
              <a:t>Helps maximize </a:t>
            </a:r>
            <a:r>
              <a:rPr lang="en-US" b="1" dirty="0"/>
              <a:t>ROI, retention</a:t>
            </a:r>
            <a:r>
              <a:rPr lang="en-US" dirty="0"/>
              <a:t>, and </a:t>
            </a:r>
            <a:r>
              <a:rPr lang="en-US" b="1" dirty="0"/>
              <a:t>catalog efficiency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206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4066-243E-FFAB-8F88-65DCBFE4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377825"/>
            <a:ext cx="10515600" cy="1325563"/>
          </a:xfrm>
        </p:spPr>
        <p:txBody>
          <a:bodyPr/>
          <a:lstStyle/>
          <a:p>
            <a:r>
              <a:rPr lang="en-US" sz="4000" b="1" dirty="0">
                <a:solidFill>
                  <a:srgbClr val="FF0000"/>
                </a:solidFill>
              </a:rPr>
              <a:t>Executive Summary :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EBE7E-5720-C5BD-A6EB-D6E6FBCC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50" y="1581150"/>
            <a:ext cx="11258550" cy="459581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Project Overview: </a:t>
            </a:r>
            <a:r>
              <a:rPr lang="en-US" sz="2000" dirty="0"/>
              <a:t>Analyzed 3,990 Netflix titles to identify optimal content acquisition strategies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Key Finding: </a:t>
            </a:r>
            <a:r>
              <a:rPr lang="en-US" sz="2000" dirty="0"/>
              <a:t>Only 5.7% of content becomes hits (227/3,990 titles)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Primary Goal: </a:t>
            </a:r>
            <a:r>
              <a:rPr lang="en-US" sz="2000" dirty="0"/>
              <a:t>Improve ROI on $18B annual content investment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TV Shows Outperform: </a:t>
            </a:r>
            <a:r>
              <a:rPr lang="en-US" sz="2000" dirty="0"/>
              <a:t>TV series found to be more successful than movies in most genres.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Quality Standards: </a:t>
            </a:r>
            <a:r>
              <a:rPr lang="en-US" sz="2000" dirty="0"/>
              <a:t>Many titles are average or poor; raising quality requirements saves money and boosts viewer experience.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Smarter Choices: </a:t>
            </a:r>
            <a:r>
              <a:rPr lang="en-US" sz="2000" dirty="0"/>
              <a:t>Recommend targeting top-performing genres and languages to drive more hits and engagement.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Solution Impact: </a:t>
            </a:r>
            <a:r>
              <a:rPr lang="en-US" sz="2000" dirty="0"/>
              <a:t>Projected hit rate improvement from 5.7% to 15% (2.6x increase)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771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E58C-95C7-3F1B-ABB1-4EA924A6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Data Collection - Web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1F58-E799-63CF-227E-9A2BF362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b="1" dirty="0"/>
              <a:t>API Used</a:t>
            </a:r>
            <a:r>
              <a:rPr lang="en-IN" sz="2000" dirty="0"/>
              <a:t>: TMDB API (The Movie Database)</a:t>
            </a:r>
          </a:p>
          <a:p>
            <a:pPr marL="0" indent="0">
              <a:buNone/>
            </a:pPr>
            <a:r>
              <a:rPr lang="en-IN" sz="2000" dirty="0"/>
              <a:t>               </a:t>
            </a:r>
            <a:r>
              <a:rPr lang="en-IN" sz="2000" dirty="0" err="1"/>
              <a:t>Url</a:t>
            </a:r>
            <a:r>
              <a:rPr lang="en-IN" sz="2000" dirty="0"/>
              <a:t> : </a:t>
            </a:r>
            <a:r>
              <a:rPr lang="en-IN" sz="2000" dirty="0">
                <a:hlinkClick r:id="rId3"/>
              </a:rPr>
              <a:t>https://www.themoviedb.org/</a:t>
            </a: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 Api key : [0c55***********************0af9d6]</a:t>
            </a:r>
          </a:p>
          <a:p>
            <a:r>
              <a:rPr lang="en-IN" sz="2000" b="1" dirty="0"/>
              <a:t>Data Scraped</a:t>
            </a:r>
            <a:r>
              <a:rPr lang="en-IN" sz="2000" dirty="0"/>
              <a:t>:</a:t>
            </a:r>
          </a:p>
          <a:p>
            <a:pPr lvl="1"/>
            <a:r>
              <a:rPr lang="en-IN" sz="2000" dirty="0"/>
              <a:t>2,000 Movies (100 pages × 20 movies)</a:t>
            </a:r>
          </a:p>
          <a:p>
            <a:pPr lvl="1"/>
            <a:r>
              <a:rPr lang="en-IN" sz="2000" dirty="0"/>
              <a:t>2,000 TV Shows (100 pages × 20 shows)</a:t>
            </a:r>
          </a:p>
          <a:p>
            <a:pPr lvl="1"/>
            <a:r>
              <a:rPr lang="en-IN" sz="2000" dirty="0"/>
              <a:t>Total 4000 rows × 16 columns</a:t>
            </a:r>
          </a:p>
          <a:p>
            <a:r>
              <a:rPr lang="en-IN" sz="2000" b="1" dirty="0"/>
              <a:t>Key Fields Collected</a:t>
            </a:r>
            <a:r>
              <a:rPr lang="en-IN" sz="2000" dirty="0"/>
              <a:t>: Title, content type, release date, votes, popularity, </a:t>
            </a:r>
            <a:r>
              <a:rPr lang="en-IN" sz="2100" dirty="0" err="1"/>
              <a:t>original_language</a:t>
            </a:r>
            <a:endParaRPr lang="en-IN" sz="2100" dirty="0"/>
          </a:p>
          <a:p>
            <a:pPr marL="0" indent="0" algn="just">
              <a:buNone/>
            </a:pPr>
            <a:r>
              <a:rPr lang="en-IN" sz="2000" dirty="0"/>
              <a:t> </a:t>
            </a:r>
            <a:r>
              <a:rPr lang="en-IN" sz="2000" dirty="0" err="1"/>
              <a:t>tmdb_id</a:t>
            </a:r>
            <a:r>
              <a:rPr lang="en-IN" sz="2000" dirty="0"/>
              <a:t>, </a:t>
            </a:r>
            <a:r>
              <a:rPr lang="en-IN" sz="2000" dirty="0" err="1"/>
              <a:t>original_title</a:t>
            </a:r>
            <a:r>
              <a:rPr lang="en-IN" sz="2000" dirty="0"/>
              <a:t>, </a:t>
            </a:r>
            <a:r>
              <a:rPr lang="en-IN" sz="2000" dirty="0" err="1"/>
              <a:t>genre_ids</a:t>
            </a:r>
            <a:r>
              <a:rPr lang="en-IN" sz="2000" dirty="0"/>
              <a:t>, </a:t>
            </a:r>
            <a:r>
              <a:rPr lang="en-IN" sz="2000" dirty="0" err="1"/>
              <a:t>vote_average</a:t>
            </a:r>
            <a:r>
              <a:rPr lang="en-IN" sz="2000" dirty="0"/>
              <a:t>, </a:t>
            </a:r>
            <a:r>
              <a:rPr lang="en-IN" sz="2000" dirty="0" err="1"/>
              <a:t>vote_count</a:t>
            </a:r>
            <a:r>
              <a:rPr lang="en-IN" sz="2000" dirty="0"/>
              <a:t>, overview, adult, video,                                       </a:t>
            </a:r>
            <a:r>
              <a:rPr lang="en-IN" sz="2000" dirty="0" err="1"/>
              <a:t>Poster_path</a:t>
            </a:r>
            <a:r>
              <a:rPr lang="en-IN" sz="2000" dirty="0"/>
              <a:t>, </a:t>
            </a:r>
            <a:r>
              <a:rPr lang="en-IN" sz="2000" dirty="0" err="1"/>
              <a:t>backdrop_path</a:t>
            </a:r>
            <a:r>
              <a:rPr lang="en-IN" sz="2000" dirty="0"/>
              <a:t>, </a:t>
            </a:r>
            <a:r>
              <a:rPr lang="en-IN" sz="2000" dirty="0" err="1"/>
              <a:t>scraped_date</a:t>
            </a:r>
            <a:r>
              <a:rPr lang="en-IN" sz="2000" dirty="0"/>
              <a:t>.</a:t>
            </a:r>
          </a:p>
          <a:p>
            <a:r>
              <a:rPr lang="en-IN" sz="2000" dirty="0"/>
              <a:t>Region: US-based Netflix </a:t>
            </a:r>
            <a:r>
              <a:rPr lang="en-IN" sz="2000" dirty="0" err="1"/>
              <a:t>catalog</a:t>
            </a:r>
            <a:endParaRPr lang="en-IN" sz="2000" dirty="0"/>
          </a:p>
          <a:p>
            <a:r>
              <a:rPr lang="en-IN" sz="2000" dirty="0"/>
              <a:t>Tool: Python (requests, pandas)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7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2969</Words>
  <Application>Microsoft Office PowerPoint</Application>
  <PresentationFormat>Widescreen</PresentationFormat>
  <Paragraphs>378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fkGrotesk</vt:lpstr>
      <vt:lpstr>fkGroteskNeue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Introduction :</vt:lpstr>
      <vt:lpstr>Problem statement: </vt:lpstr>
      <vt:lpstr>Metrics Table :</vt:lpstr>
      <vt:lpstr>Domain Knowledge:</vt:lpstr>
      <vt:lpstr>Executive Summary : </vt:lpstr>
      <vt:lpstr>Data Collection - Web Scraping</vt:lpstr>
      <vt:lpstr>Raw Data Set:</vt:lpstr>
      <vt:lpstr>Data Quality Issues Identified : </vt:lpstr>
      <vt:lpstr>Data Cleaning : </vt:lpstr>
      <vt:lpstr>Feature Engineering - New Metrics Created </vt:lpstr>
      <vt:lpstr>Outlier Analysis : </vt:lpstr>
      <vt:lpstr>Final Clean Dataset :</vt:lpstr>
      <vt:lpstr>Final Clean Dataset:</vt:lpstr>
      <vt:lpstr>UNIVARIATE ANALYSIS </vt:lpstr>
      <vt:lpstr>PowerPoint Presentation</vt:lpstr>
      <vt:lpstr>PowerPoint Presentation</vt:lpstr>
      <vt:lpstr>PowerPoint Presentation</vt:lpstr>
      <vt:lpstr>BIVARIATE ANALYSIS  </vt:lpstr>
      <vt:lpstr>PowerPoint Presentation</vt:lpstr>
      <vt:lpstr>PowerPoint Presentation</vt:lpstr>
      <vt:lpstr>PowerPoint Presentation</vt:lpstr>
      <vt:lpstr>PowerPoint Presentation</vt:lpstr>
      <vt:lpstr> MULTIVARIATE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 — Netflix Content Analysis  </vt:lpstr>
      <vt:lpstr>Data-Driven Success Model &amp; Recommendations  </vt:lpstr>
      <vt:lpstr>PowerPoint Presentation</vt:lpstr>
      <vt:lpstr>PowerPoint Presentation</vt:lpstr>
      <vt:lpstr> Projected Business Impact </vt:lpstr>
      <vt:lpstr>Why This Solution Works : </vt:lpstr>
      <vt:lpstr>Challenges Faced 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yalamanchilli ravindranadh</dc:creator>
  <cp:lastModifiedBy>yalamanchilli ravindranadh</cp:lastModifiedBy>
  <cp:revision>33</cp:revision>
  <dcterms:created xsi:type="dcterms:W3CDTF">2025-10-08T17:29:17Z</dcterms:created>
  <dcterms:modified xsi:type="dcterms:W3CDTF">2025-11-02T17:10:46Z</dcterms:modified>
</cp:coreProperties>
</file>